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5" Type="http://schemas.openxmlformats.org/officeDocument/2006/relationships/custom-properties" Target="docProps/custom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sldMasterIdLst>
    <p:sldMasterId id="2147483669" r:id="rId7"/>
  </p:sldMasterIdLst>
  <p:sldIdLst>
    <p:sldId id="256" r:id="rId9"/>
    <p:sldId id="331" r:id="rId10"/>
    <p:sldId id="334" r:id="rId11"/>
    <p:sldId id="332" r:id="rId12"/>
    <p:sldId id="261" r:id="rId13"/>
    <p:sldId id="335" r:id="rId14"/>
    <p:sldId id="336" r:id="rId15"/>
    <p:sldId id="344" r:id="rId16"/>
    <p:sldId id="345" r:id="rId17"/>
    <p:sldId id="346" r:id="rId18"/>
    <p:sldId id="347" r:id="rId19"/>
    <p:sldId id="348" r:id="rId20"/>
    <p:sldId id="343" r:id="rId21"/>
    <p:sldId id="337" r:id="rId22"/>
    <p:sldId id="340" r:id="rId23"/>
    <p:sldId id="349" r:id="rId24"/>
    <p:sldId id="338" r:id="rId25"/>
    <p:sldId id="341" r:id="rId26"/>
  </p:sldIdLst>
  <p:sldSz cx="9906000" cy="6858000"/>
  <p:notesSz cx="9906000" cy="6858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16" userDrawn="1">
          <p15:clr>
            <a:srgbClr val="A4A3A4"/>
          </p15:clr>
        </p15:guide>
        <p15:guide id="2" pos="284" userDrawn="1">
          <p15:clr>
            <a:srgbClr val="A4A3A4"/>
          </p15:clr>
        </p15:guide>
        <p15:guide id="3" orient="horz" pos="25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7806"/>
    <p:restoredTop sz="94658"/>
  </p:normalViewPr>
  <p:slideViewPr>
    <p:cSldViewPr snapToGrid="1" snapToObjects="1">
      <p:cViewPr varScale="1">
        <p:scale>
          <a:sx n="104" d="100"/>
          <a:sy n="104" d="100"/>
        </p:scale>
        <p:origin x="2028" y="114"/>
      </p:cViewPr>
      <p:guideLst>
        <p:guide orient="horz" pos="716"/>
        <p:guide pos="284"/>
        <p:guide orient="horz" pos="25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7" Type="http://schemas.openxmlformats.org/officeDocument/2006/relationships/slideMaster" Target="slideMasters/slideMaster1.xml"></Relationship><Relationship Id="rId8" Type="http://schemas.openxmlformats.org/officeDocument/2006/relationships/theme" Target="theme/theme1.xml"></Relationship><Relationship Id="rId9" Type="http://schemas.openxmlformats.org/officeDocument/2006/relationships/slide" Target="slides/slide1.xml"></Relationship><Relationship Id="rId10" Type="http://schemas.openxmlformats.org/officeDocument/2006/relationships/slide" Target="slides/slide2.xml"></Relationship><Relationship Id="rId11" Type="http://schemas.openxmlformats.org/officeDocument/2006/relationships/slide" Target="slides/slide3.xml"></Relationship><Relationship Id="rId12" Type="http://schemas.openxmlformats.org/officeDocument/2006/relationships/slide" Target="slides/slide4.xml"></Relationship><Relationship Id="rId13" Type="http://schemas.openxmlformats.org/officeDocument/2006/relationships/slide" Target="slides/slide5.xml"></Relationship><Relationship Id="rId14" Type="http://schemas.openxmlformats.org/officeDocument/2006/relationships/slide" Target="slides/slide6.xml"></Relationship><Relationship Id="rId15" Type="http://schemas.openxmlformats.org/officeDocument/2006/relationships/slide" Target="slides/slide7.xml"></Relationship><Relationship Id="rId16" Type="http://schemas.openxmlformats.org/officeDocument/2006/relationships/slide" Target="slides/slide8.xml"></Relationship><Relationship Id="rId17" Type="http://schemas.openxmlformats.org/officeDocument/2006/relationships/slide" Target="slides/slide9.xml"></Relationship><Relationship Id="rId18" Type="http://schemas.openxmlformats.org/officeDocument/2006/relationships/slide" Target="slides/slide10.xml"></Relationship><Relationship Id="rId19" Type="http://schemas.openxmlformats.org/officeDocument/2006/relationships/slide" Target="slides/slide11.xml"></Relationship><Relationship Id="rId20" Type="http://schemas.openxmlformats.org/officeDocument/2006/relationships/slide" Target="slides/slide12.xml"></Relationship><Relationship Id="rId21" Type="http://schemas.openxmlformats.org/officeDocument/2006/relationships/slide" Target="slides/slide13.xml"></Relationship><Relationship Id="rId22" Type="http://schemas.openxmlformats.org/officeDocument/2006/relationships/slide" Target="slides/slide14.xml"></Relationship><Relationship Id="rId23" Type="http://schemas.openxmlformats.org/officeDocument/2006/relationships/slide" Target="slides/slide15.xml"></Relationship><Relationship Id="rId24" Type="http://schemas.openxmlformats.org/officeDocument/2006/relationships/slide" Target="slides/slide16.xml"></Relationship><Relationship Id="rId25" Type="http://schemas.openxmlformats.org/officeDocument/2006/relationships/slide" Target="slides/slide17.xml"></Relationship><Relationship Id="rId26" Type="http://schemas.openxmlformats.org/officeDocument/2006/relationships/slide" Target="slides/slide18.xml"></Relationship><Relationship Id="rId27" Type="http://schemas.openxmlformats.org/officeDocument/2006/relationships/viewProps" Target="viewProps.xml"></Relationship><Relationship Id="rId28" Type="http://schemas.openxmlformats.org/officeDocument/2006/relationships/presProps" Target="presProps.xml"></Relationship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42950" y="2125980"/>
            <a:ext cx="84201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485900" y="3840480"/>
            <a:ext cx="69342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chemeClr val="bg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74040" y="609600"/>
            <a:ext cx="8758555" cy="331470"/>
          </a:xfrm>
        </p:spPr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9530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0159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1208405" y="6506210"/>
            <a:ext cx="1706245" cy="223520"/>
          </a:xfrm>
        </p:spPr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495299" y="6377940"/>
            <a:ext cx="2279015" cy="343535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9112250" y="6417945"/>
            <a:ext cx="245110" cy="229235"/>
          </a:xfrm>
        </p:spPr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905998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95300" y="6461759"/>
            <a:ext cx="641603" cy="24841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308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78" y="2640851"/>
            <a:ext cx="9285605" cy="1466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50" b="0" i="0">
                <a:solidFill>
                  <a:schemeClr val="bg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08504" y="6506291"/>
            <a:ext cx="1705610" cy="2228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95300" y="6377940"/>
            <a:ext cx="22783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112504" y="6418258"/>
            <a:ext cx="244475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?>
<Relationships xmlns="http://schemas.openxmlformats.org/package/2006/relationships"><Relationship Id="rId3" Type="http://schemas.openxmlformats.org/officeDocument/2006/relationships/image" Target="../media/image29.png"></Relationship><Relationship Id="rId2" Type="http://schemas.openxmlformats.org/officeDocument/2006/relationships/image" Target="../media/image28.png"></Relationship><Relationship Id="rId5" Type="http://schemas.openxmlformats.org/officeDocument/2006/relationships/image" Target="../media/image31.png"></Relationship><Relationship Id="rId4" Type="http://schemas.openxmlformats.org/officeDocument/2006/relationships/image" Target="../media/image30.png"></Relationship><Relationship Id="rId6" Type="http://schemas.openxmlformats.org/officeDocument/2006/relationships/slideLayout" Target="../slideLayouts/slideLayout3.xml"></Relationship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" Type="http://schemas.openxmlformats.org/officeDocument/2006/relationships/image" Target="../media/image6.png"/><Relationship Id="rId16" Type="http://schemas.openxmlformats.org/officeDocument/2006/relationships/image" Target="../media/image20.pn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19" Type="http://schemas.openxmlformats.org/officeDocument/2006/relationships/image" Target="../media/image23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?>
<Relationships xmlns="http://schemas.openxmlformats.org/package/2006/relationships"><Relationship Id="rId3" Type="http://schemas.openxmlformats.org/officeDocument/2006/relationships/image" Target="../media/image26.png"></Relationship><Relationship Id="rId2" Type="http://schemas.openxmlformats.org/officeDocument/2006/relationships/image" Target="../media/image25.png"></Relationship><Relationship Id="rId4" Type="http://schemas.openxmlformats.org/officeDocument/2006/relationships/image" Target="../media/image27.png"></Relationship><Relationship Id="rId5" Type="http://schemas.openxmlformats.org/officeDocument/2006/relationships/slideLayout" Target="../slideLayouts/slideLayout3.xml"></Relationship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906000" cy="64782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18565" y="2171065"/>
            <a:ext cx="8229600" cy="1124585"/>
          </a:xfrm>
          <a:prstGeom prst="rect">
            <a:avLst/>
          </a:prstGeom>
        </p:spPr>
        <p:txBody>
          <a:bodyPr vert="horz" wrap="square" lIns="0" tIns="12700" rIns="0" bIns="0" numCol="1" anchor="t">
            <a:spAutoFit/>
          </a:bodyPr>
          <a:lstStyle/>
          <a:p>
            <a:pPr marL="12700" indent="0">
              <a:lnSpc>
                <a:spcPct val="100000"/>
              </a:lnSpc>
              <a:spcBef>
                <a:spcPts val="100"/>
              </a:spcBef>
              <a:buFontTx/>
              <a:buNone/>
            </a:pPr>
            <a:r>
              <a:rPr lang="en-US" sz="360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FinalTerm</a:t>
            </a:r>
            <a:r>
              <a:rPr lang="ko-KR" altLang="en-US" sz="360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보고서</a:t>
            </a:r>
          </a:p>
          <a:p>
            <a:pPr marL="12700" indent="0">
              <a:lnSpc>
                <a:spcPct val="100000"/>
              </a:lnSpc>
              <a:spcBef>
                <a:spcPts val="35"/>
              </a:spcBef>
              <a:buFontTx/>
              <a:buNone/>
            </a:pPr>
            <a:r>
              <a:rPr lang="ko-KR" altLang="en-US" sz="360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제목 </a:t>
            </a:r>
            <a:r>
              <a:rPr lang="en-US" altLang="ko-KR" sz="360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:</a:t>
            </a:r>
            <a:r>
              <a:rPr lang="ko-KR" altLang="en-US" sz="360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sz="3600">
                <a:solidFill>
                  <a:srgbClr val="FFFFFF"/>
                </a:solidFill>
                <a:latin typeface="Times New Roman" charset="0"/>
                <a:ea typeface="Times New Roman" charset="0"/>
              </a:rPr>
              <a:t>노트북를 활용한 애완동물 돌봄이 </a:t>
            </a:r>
            <a:endParaRPr lang="ko-KR" altLang="en-US" sz="3600" i="1">
              <a:solidFill>
                <a:srgbClr val="FF0000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24600" y="3911600"/>
            <a:ext cx="3123565" cy="763905"/>
          </a:xfrm>
          <a:prstGeom prst="rect">
            <a:avLst/>
          </a:prstGeom>
        </p:spPr>
        <p:txBody>
          <a:bodyPr vert="horz" wrap="square" lIns="0" tIns="12700" rIns="0" bIns="0" numCol="1" anchor="t">
            <a:spAutoFit/>
          </a:bodyPr>
          <a:lstStyle/>
          <a:p>
            <a:pPr marL="12700" indent="0">
              <a:lnSpc>
                <a:spcPct val="100000"/>
              </a:lnSpc>
              <a:spcBef>
                <a:spcPts val="100"/>
              </a:spcBef>
              <a:buFontTx/>
              <a:buNone/>
            </a:pPr>
            <a:r>
              <a:rPr lang="ko-KR" altLang="en-US" sz="240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학번</a:t>
            </a:r>
            <a:r>
              <a:rPr lang="en-US" altLang="ko-KR" sz="240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:</a:t>
            </a:r>
            <a:r>
              <a:rPr lang="ko-KR" altLang="en-US" sz="240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altLang="ko-KR" sz="2400" i="1">
                <a:solidFill>
                  <a:srgbClr val="FF0000"/>
                </a:solidFill>
                <a:latin typeface="Times New Roman" charset="0"/>
                <a:cs typeface="Times New Roman" charset="0"/>
              </a:rPr>
              <a:t>2018102195</a:t>
            </a:r>
            <a:endParaRPr lang="ko-KR" altLang="en-US" sz="2400" i="1">
              <a:solidFill>
                <a:srgbClr val="FF0000"/>
              </a:solidFill>
              <a:latin typeface="Times New Roman" charset="0"/>
              <a:cs typeface="Times New Roman" charset="0"/>
            </a:endParaRPr>
          </a:p>
          <a:p>
            <a:pPr marL="12700" indent="0">
              <a:lnSpc>
                <a:spcPct val="100000"/>
              </a:lnSpc>
              <a:spcBef>
                <a:spcPts val="100"/>
              </a:spcBef>
              <a:buFontTx/>
              <a:buNone/>
            </a:pPr>
            <a:r>
              <a:rPr lang="ko-KR" altLang="en-US" sz="240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이름 </a:t>
            </a:r>
            <a:r>
              <a:rPr lang="en-US" altLang="ko-KR" sz="240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:</a:t>
            </a:r>
            <a:r>
              <a:rPr lang="ko-KR" altLang="en-US" sz="240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altLang="ko-KR" sz="2400" i="1">
                <a:solidFill>
                  <a:srgbClr val="FF0000"/>
                </a:solidFill>
                <a:latin typeface="Times New Roman" charset="0"/>
                <a:cs typeface="Times New Roman" charset="0"/>
              </a:rPr>
              <a:t>백승준</a:t>
            </a:r>
            <a:endParaRPr lang="ko-KR" altLang="en-US" sz="2400" i="1">
              <a:solidFill>
                <a:srgbClr val="FF0000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19755" y="5259070"/>
            <a:ext cx="1036320" cy="4025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254500" y="5285105"/>
            <a:ext cx="241871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20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2000" b="1" spc="-12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54025" y="630555"/>
            <a:ext cx="5108575" cy="382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buNone/>
            </a:pPr>
            <a:r>
              <a:rPr lang="en-US" altLang="ko-KR" sz="2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Mobile/</a:t>
            </a:r>
            <a:r>
              <a:rPr lang="en-US" altLang="ko-KR" sz="24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WebService</a:t>
            </a:r>
            <a:r>
              <a:rPr lang="en-US" altLang="ko-KR" sz="240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Project</a:t>
            </a:r>
            <a:endParaRPr lang="en-US" altLang="ko-KR" sz="24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>
          <a:extLst>
            <a:ext uri="{FF2B5EF4-FFF2-40B4-BE49-F238E27FC236}">
              <a16:creationId xmlns:a16="http://schemas.microsoft.com/office/drawing/2014/main" id="{01D8B0C2-7071-927C-C28B-D48892329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33B1E0-DCA4-6B53-3ABD-B5A49F1DF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600"/>
            <a:ext cx="8757920" cy="307975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2. Service System(Python, Django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223D7F-C36C-107B-7BF2-246DBF4E4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745" cy="1011555"/>
          </a:xfrm>
        </p:spPr>
        <p:txBody>
          <a:bodyPr vert="horz" wrap="square" lIns="0" tIns="0" rIns="0" bIns="0" numCol="1" anchor="t">
            <a:spAutoFit/>
          </a:bodyPr>
          <a:lstStyle/>
          <a:p>
            <a:pPr marL="12065" indent="0">
              <a:lnSpc>
                <a:spcPct val="100000"/>
              </a:lnSpc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2-1.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사용자 보안 기능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(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보안키를 이용한 로그인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,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공통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)</a:t>
            </a:r>
            <a:endParaRPr lang="ko-KR" altLang="en-US" sz="1400">
              <a:solidFill>
                <a:srgbClr val="558ED5"/>
              </a:solidFill>
              <a:latin typeface="맑은 고딕" charset="0"/>
              <a:cs typeface="Malgun Gothic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아이디와 비밀번호를 통한 Token 취득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>
              <a:buFontTx/>
              <a:buNone/>
            </a:pPr>
            <a:endParaRPr lang="ko-KR" altLang="en-US" sz="80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A5ACAD-B866-53DA-94B5-BBFD3F1C41A1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745" cy="1378585"/>
          </a:xfrm>
        </p:spPr>
        <p:txBody>
          <a:bodyPr vert="horz" wrap="square" lIns="0" tIns="0" rIns="0" bIns="0" numCol="1" anchor="t">
            <a:spAutoFit/>
          </a:bodyPr>
          <a:lstStyle/>
          <a:p>
            <a:pPr marL="12065" indent="0">
              <a:lnSpc>
                <a:spcPct val="100000"/>
              </a:lnSpc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2-2. Image Blog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및 관리 기능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(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공통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,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일부 확장 기능 가능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)</a:t>
            </a:r>
            <a:endParaRPr lang="ko-KR" altLang="en-US" sz="1400">
              <a:solidFill>
                <a:srgbClr val="558ED5"/>
              </a:solidFill>
              <a:latin typeface="맑은 고딕" charset="0"/>
              <a:cs typeface="Malgun Gothic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어드민 계정을 통한 블로그 글 관리 기능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>
              <a:buFontTx/>
              <a:buNone/>
            </a:pPr>
            <a:endParaRPr lang="ko-KR" altLang="en-US" sz="80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1701398-9CCD-B812-1428-A0D01599FD8A}"/>
              </a:ext>
            </a:extLst>
          </p:cNvPr>
          <p:cNvSpPr txBox="1">
            <a:spLocks/>
          </p:cNvSpPr>
          <p:nvPr/>
        </p:nvSpPr>
        <p:spPr>
          <a:xfrm>
            <a:off x="457835" y="4038600"/>
            <a:ext cx="4309745" cy="1378585"/>
          </a:xfrm>
          <a:prstGeom prst="rect">
            <a:avLst/>
          </a:prstGeom>
        </p:spPr>
        <p:txBody>
          <a:bodyPr vert="horz" wrap="square" lIns="0" tIns="0" rIns="0" bIns="0" numCol="1" anchor="t">
            <a:spAutoFit/>
          </a:bodyPr>
          <a:lstStyle>
            <a:lvl1pPr marL="0" indent="0">
              <a:buFontTx/>
              <a:buNone/>
              <a:defRPr lang="en-GB" altLang="en-US" sz="1050" b="0" i="0">
                <a:solidFill>
                  <a:schemeClr val="bg1"/>
                </a:solidFill>
                <a:latin typeface="Consolas" charset="0"/>
                <a:ea typeface="+mn-ea"/>
                <a:cs typeface="Consolas" charset="0"/>
              </a:defRPr>
            </a:lvl1pPr>
            <a:lvl2pPr marL="457200" lvl="1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2pPr>
            <a:lvl3pPr marL="914400" lvl="2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3pPr>
            <a:lvl4pPr marL="1371600" lvl="3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4pPr>
            <a:lvl5pPr marL="1828800" lvl="4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5pPr>
            <a:lvl6pPr marL="2286000" lvl="5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6pPr>
            <a:lvl7pPr marL="2743200" lvl="6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7pPr>
            <a:lvl8pPr marL="3200400" lvl="7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8pPr>
            <a:lvl9pPr marL="3657600" lvl="8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9pPr>
          </a:lstStyle>
          <a:p>
            <a:pPr marL="12065" indent="0" latinLnBrk="0"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2-3.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게시를 위한 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HTTP Restfull API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제공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(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공통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)</a:t>
            </a:r>
            <a:endParaRPr lang="ko-KR" altLang="en-US" sz="1400">
              <a:solidFill>
                <a:srgbClr val="558ED5"/>
              </a:solidFill>
              <a:latin typeface="맑은 고딕" charset="0"/>
              <a:cs typeface="Malgun Gothic" charset="0"/>
            </a:endParaRPr>
          </a:p>
          <a:p>
            <a:pPr marL="690880" lvl="1" indent="-287655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post를 통한 게시 UI 제공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403225" lvl="1" indent="0" latinLnBrk="0">
              <a:spcBef>
                <a:spcPts val="1440"/>
              </a:spcBef>
              <a:buFontTx/>
              <a:buNone/>
              <a:tabLst>
                <a:tab pos="690880" algn="l"/>
                <a:tab pos="691515" algn="l"/>
              </a:tabLst>
            </a:pP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 latinLnBrk="0">
              <a:buFontTx/>
              <a:buNone/>
            </a:pPr>
            <a:endParaRPr lang="ko-KR" altLang="en-US" sz="80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A4BEBBAE-61C7-CA37-64BE-8E9F5E4C5900}"/>
              </a:ext>
            </a:extLst>
          </p:cNvPr>
          <p:cNvSpPr txBox="1">
            <a:spLocks/>
          </p:cNvSpPr>
          <p:nvPr/>
        </p:nvSpPr>
        <p:spPr>
          <a:xfrm>
            <a:off x="5064125" y="4038600"/>
            <a:ext cx="4309745" cy="1593850"/>
          </a:xfrm>
          <a:prstGeom prst="rect">
            <a:avLst/>
          </a:prstGeom>
        </p:spPr>
        <p:txBody>
          <a:bodyPr vert="horz" wrap="square" lIns="0" tIns="0" rIns="0" bIns="0" numCol="1" anchor="t">
            <a:spAutoFit/>
          </a:bodyPr>
          <a:lstStyle>
            <a:lvl1pPr marL="0" indent="0">
              <a:buFontTx/>
              <a:buNone/>
              <a:defRPr lang="en-GB" altLang="en-US" sz="1050" b="0" i="0">
                <a:solidFill>
                  <a:schemeClr val="bg1"/>
                </a:solidFill>
                <a:latin typeface="Consolas" charset="0"/>
                <a:ea typeface="+mn-ea"/>
                <a:cs typeface="Consolas" charset="0"/>
              </a:defRPr>
            </a:lvl1pPr>
            <a:lvl2pPr marL="457200" lvl="1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2pPr>
            <a:lvl3pPr marL="914400" lvl="2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3pPr>
            <a:lvl4pPr marL="1371600" lvl="3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4pPr>
            <a:lvl5pPr marL="1828800" lvl="4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5pPr>
            <a:lvl6pPr marL="2286000" lvl="5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6pPr>
            <a:lvl7pPr marL="2743200" lvl="6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7pPr>
            <a:lvl8pPr marL="3200400" lvl="7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8pPr>
            <a:lvl9pPr marL="3657600" lvl="8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9pPr>
          </a:lstStyle>
          <a:p>
            <a:pPr marL="12065" indent="0" latinLnBrk="0"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2-4. Image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목록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,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획득을 위한 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HTTP Restfull API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제공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(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신규 추가 필요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)</a:t>
            </a:r>
            <a:endParaRPr lang="ko-KR" altLang="en-US" sz="1400">
              <a:solidFill>
                <a:srgbClr val="558ED5"/>
              </a:solidFill>
              <a:latin typeface="맑은 고딕" charset="0"/>
              <a:cs typeface="Malgun Gothic" charset="0"/>
            </a:endParaRPr>
          </a:p>
          <a:p>
            <a:pPr marL="690880" lvl="1" indent="-287655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이미지 목록 반환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690880" lvl="1" indent="-287655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 latinLnBrk="0">
              <a:buFontTx/>
              <a:buNone/>
            </a:pPr>
            <a:endParaRPr lang="ko-KR" altLang="en-US" sz="800"/>
          </a:p>
        </p:txBody>
      </p:sp>
      <p:pic>
        <p:nvPicPr>
          <p:cNvPr id="7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" y="1795780"/>
            <a:ext cx="3817620" cy="2119630"/>
          </a:xfrm>
          <a:prstGeom prst="rect">
            <a:avLst/>
          </a:prstGeom>
          <a:noFill/>
        </p:spPr>
      </p:pic>
      <p:pic>
        <p:nvPicPr>
          <p:cNvPr id="8" name="그림 8" descr="/temp/image29.pn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5199380" y="2024380"/>
            <a:ext cx="3249930" cy="1809115"/>
          </a:xfrm>
          <a:prstGeom prst="rect"/>
          <a:noFill/>
        </p:spPr>
      </p:pic>
      <p:pic>
        <p:nvPicPr>
          <p:cNvPr id="9" name="그림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" y="4730750"/>
            <a:ext cx="3900805" cy="1974215"/>
          </a:xfrm>
          <a:prstGeom prst="rect">
            <a:avLst/>
          </a:prstGeom>
          <a:noFill/>
        </p:spPr>
      </p:pic>
      <p:pic>
        <p:nvPicPr>
          <p:cNvPr id="10" name="그림 1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590" y="4875530"/>
            <a:ext cx="3038475" cy="18903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04414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FE62A-AC32-2ED9-4DBE-05890A2AD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97AD99-E4F7-2C66-1881-6248595FE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600"/>
            <a:ext cx="8757920" cy="307975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2. Service System(Python, Django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51DB4F-A935-0D3C-1AE9-A8BE88D1DC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299" y="1143000"/>
            <a:ext cx="4309745" cy="1378585"/>
          </a:xfrm>
        </p:spPr>
        <p:txBody>
          <a:bodyPr vert="horz" wrap="square" lIns="0" tIns="0" rIns="0" bIns="0" numCol="1" anchor="t">
            <a:spAutoFit/>
          </a:bodyPr>
          <a:lstStyle/>
          <a:p>
            <a:pPr marL="12065" indent="0">
              <a:lnSpc>
                <a:spcPct val="100000"/>
              </a:lnSpc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2-5.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기타 추가기능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상태별 포스트 반환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403225" lvl="1" indent="0">
              <a:lnSpc>
                <a:spcPct val="100000"/>
              </a:lnSpc>
              <a:spcBef>
                <a:spcPts val="1440"/>
              </a:spcBef>
              <a:buFontTx/>
              <a:buNone/>
              <a:tabLst>
                <a:tab pos="690880" algn="l"/>
                <a:tab pos="691515" algn="l"/>
              </a:tabLst>
            </a:pP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>
              <a:buFontTx/>
              <a:buNone/>
            </a:pPr>
            <a:endParaRPr lang="ko-KR" altLang="en-US" sz="80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C1D796-EE66-8F33-37BF-6E0F85D7424F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745" cy="1011555"/>
          </a:xfrm>
        </p:spPr>
        <p:txBody>
          <a:bodyPr vert="horz" wrap="square" lIns="0" tIns="0" rIns="0" bIns="0" numCol="1" anchor="t">
            <a:spAutoFit/>
          </a:bodyPr>
          <a:lstStyle/>
          <a:p>
            <a:pPr marL="12065" indent="0">
              <a:lnSpc>
                <a:spcPct val="100000"/>
              </a:lnSpc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2-6.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기타 추가기능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최근 포스트 반환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>
              <a:buFontTx/>
              <a:buNone/>
            </a:pPr>
            <a:endParaRPr lang="ko-KR" altLang="en-US" sz="800"/>
          </a:p>
        </p:txBody>
      </p:sp>
      <p:pic>
        <p:nvPicPr>
          <p:cNvPr id="5" name="그림 13" descr="/temp/fImage2809217245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730" y="1918969"/>
            <a:ext cx="4199890" cy="2089150"/>
          </a:xfrm>
          <a:prstGeom prst="rect">
            <a:avLst/>
          </a:prstGeom>
          <a:noFill/>
        </p:spPr>
      </p:pic>
      <p:pic>
        <p:nvPicPr>
          <p:cNvPr id="6" name="그림 14" descr="/temp/fImage29122173905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65" y="1828800"/>
            <a:ext cx="4158615" cy="19316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03867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F4422-BB0D-3E5A-7E5E-14136C8AC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97A25E-EF9B-015E-ACE8-7A7A35A7B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600"/>
            <a:ext cx="8757920" cy="307975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3. Client System(Android, </a:t>
            </a:r>
            <a:r>
              <a:rPr lang="en-US" altLang="ko-KR" dirty="0">
                <a:solidFill>
                  <a:schemeClr val="tx2"/>
                </a:solidFill>
              </a:rPr>
              <a:t>Java</a:t>
            </a:r>
            <a:r>
              <a:rPr lang="ko-KR" altLang="en-US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개별 제안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394BAA-EF43-505D-E9D9-DC0027135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299" y="1143000"/>
            <a:ext cx="4309745" cy="1011555"/>
          </a:xfrm>
        </p:spPr>
        <p:txBody>
          <a:bodyPr vert="horz" wrap="square" lIns="0" tIns="0" rIns="0" bIns="0" numCol="1" anchor="t">
            <a:spAutoFit/>
          </a:bodyPr>
          <a:lstStyle/>
          <a:p>
            <a:pPr marL="12065" indent="0">
              <a:lnSpc>
                <a:spcPct val="100000"/>
              </a:lnSpc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3.1. Image list view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기능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(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공통 기능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,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개별 제안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)</a:t>
            </a:r>
            <a:endParaRPr lang="ko-KR" altLang="en-US" sz="1400">
              <a:solidFill>
                <a:srgbClr val="558ED5"/>
              </a:solidFill>
              <a:latin typeface="맑은 고딕" charset="0"/>
              <a:cs typeface="Malgun Gothic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Tx/>
              <a:buNone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- 이미지 목록 보기기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>
              <a:buFontTx/>
              <a:buNone/>
            </a:pPr>
            <a:endParaRPr lang="ko-KR" altLang="en-US" sz="80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50B8A7-7FF0-6EAE-390E-8D3D5A0B7D5F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745" cy="1254760"/>
          </a:xfrm>
        </p:spPr>
        <p:txBody>
          <a:bodyPr vert="horz" wrap="square" lIns="0" tIns="0" rIns="0" bIns="0" numCol="1" anchor="t">
            <a:spAutoFit/>
          </a:bodyPr>
          <a:lstStyle/>
          <a:p>
            <a:pPr marL="12065" indent="0">
              <a:lnSpc>
                <a:spcPct val="100000"/>
              </a:lnSpc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3.2. Image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목록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,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획득을 위한 </a:t>
            </a:r>
            <a:r>
              <a:rPr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HTTP Restfull API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사용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(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신규 추가 필요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)</a:t>
            </a:r>
            <a:endParaRPr lang="ko-KR" altLang="en-US" sz="1400">
              <a:solidFill>
                <a:srgbClr val="558ED5"/>
              </a:solidFill>
              <a:latin typeface="맑은 고딕" charset="0"/>
              <a:cs typeface="Malgun Gothic" charset="0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Tx/>
              <a:buNone/>
              <a:tabLst>
                <a:tab pos="299720" algn="l"/>
              </a:tabLst>
            </a:pP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- Restful Api를 사용한 List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>
              <a:buFontTx/>
              <a:buNone/>
            </a:pPr>
            <a:endParaRPr lang="ko-KR" altLang="en-US" sz="80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6E01DD3E-BC55-0D0F-9780-7B8B684C16E3}"/>
              </a:ext>
            </a:extLst>
          </p:cNvPr>
          <p:cNvSpPr txBox="1">
            <a:spLocks/>
          </p:cNvSpPr>
          <p:nvPr/>
        </p:nvSpPr>
        <p:spPr>
          <a:xfrm>
            <a:off x="457835" y="4038600"/>
            <a:ext cx="4309745" cy="1963420"/>
          </a:xfrm>
          <a:prstGeom prst="rect">
            <a:avLst/>
          </a:prstGeom>
        </p:spPr>
        <p:txBody>
          <a:bodyPr vert="horz" wrap="square" lIns="0" tIns="0" rIns="0" bIns="0" numCol="1" anchor="t">
            <a:spAutoFit/>
          </a:bodyPr>
          <a:lstStyle>
            <a:lvl1pPr marL="0" indent="0">
              <a:buFontTx/>
              <a:buNone/>
              <a:defRPr lang="en-GB" altLang="en-US" sz="1050" b="0" i="0">
                <a:solidFill>
                  <a:schemeClr val="bg1"/>
                </a:solidFill>
                <a:latin typeface="Consolas" charset="0"/>
                <a:ea typeface="+mn-ea"/>
                <a:cs typeface="Consolas" charset="0"/>
              </a:defRPr>
            </a:lvl1pPr>
            <a:lvl2pPr marL="457200" lvl="1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2pPr>
            <a:lvl3pPr marL="914400" lvl="2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3pPr>
            <a:lvl4pPr marL="1371600" lvl="3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4pPr>
            <a:lvl5pPr marL="1828800" lvl="4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5pPr>
            <a:lvl6pPr marL="2286000" lvl="5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6pPr>
            <a:lvl7pPr marL="2743200" lvl="6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7pPr>
            <a:lvl8pPr marL="3200400" lvl="7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8pPr>
            <a:lvl9pPr marL="3657600" lvl="8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9pPr>
          </a:lstStyle>
          <a:p>
            <a:pPr marL="12065" indent="0" latinLnBrk="0"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3.3.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공통기능 및 추가기능을 활용한 사용자 시나리오 및 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UI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제공 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(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신규 추가 필요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)</a:t>
            </a:r>
            <a:endParaRPr lang="ko-KR" altLang="en-US" sz="1400">
              <a:solidFill>
                <a:srgbClr val="558ED5"/>
              </a:solidFill>
              <a:latin typeface="맑은 고딕" charset="0"/>
              <a:cs typeface="Malgun Gothic" charset="0"/>
            </a:endParaRPr>
          </a:p>
          <a:p>
            <a:pPr marL="690880" lvl="1" indent="-287655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자신의 강아지 사진을 </a:t>
            </a:r>
            <a:b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</a:b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식사, 놀이, 수면 상태로</a:t>
            </a:r>
            <a:b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</a:b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분류해서 볼 수 있다,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403225" lvl="1" indent="0" latinLnBrk="0">
              <a:spcBef>
                <a:spcPts val="1440"/>
              </a:spcBef>
              <a:buFontTx/>
              <a:buNone/>
              <a:tabLst>
                <a:tab pos="690880" algn="l"/>
                <a:tab pos="691515" algn="l"/>
              </a:tabLst>
            </a:pP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 latinLnBrk="0">
              <a:buFontTx/>
              <a:buNone/>
            </a:pPr>
            <a:endParaRPr lang="ko-KR" altLang="en-US" sz="80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0F8C301E-3D83-105C-BBF1-8DF4BD734E96}"/>
              </a:ext>
            </a:extLst>
          </p:cNvPr>
          <p:cNvSpPr txBox="1">
            <a:spLocks/>
          </p:cNvSpPr>
          <p:nvPr/>
        </p:nvSpPr>
        <p:spPr>
          <a:xfrm>
            <a:off x="5064125" y="4038600"/>
            <a:ext cx="4309745" cy="1011555"/>
          </a:xfrm>
          <a:prstGeom prst="rect">
            <a:avLst/>
          </a:prstGeom>
        </p:spPr>
        <p:txBody>
          <a:bodyPr vert="horz" wrap="square" lIns="0" tIns="0" rIns="0" bIns="0" numCol="1" anchor="t">
            <a:spAutoFit/>
          </a:bodyPr>
          <a:lstStyle>
            <a:lvl1pPr marL="0" indent="0">
              <a:buFontTx/>
              <a:buNone/>
              <a:defRPr lang="en-GB" altLang="en-US" sz="1050" b="0" i="0">
                <a:solidFill>
                  <a:schemeClr val="bg1"/>
                </a:solidFill>
                <a:latin typeface="Consolas" charset="0"/>
                <a:ea typeface="+mn-ea"/>
                <a:cs typeface="Consolas" charset="0"/>
              </a:defRPr>
            </a:lvl1pPr>
            <a:lvl2pPr marL="457200" lvl="1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2pPr>
            <a:lvl3pPr marL="914400" lvl="2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3pPr>
            <a:lvl4pPr marL="1371600" lvl="3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4pPr>
            <a:lvl5pPr marL="1828800" lvl="4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5pPr>
            <a:lvl6pPr marL="2286000" lvl="5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6pPr>
            <a:lvl7pPr marL="2743200" lvl="6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7pPr>
            <a:lvl8pPr marL="3200400" lvl="7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8pPr>
            <a:lvl9pPr marL="3657600" lvl="8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9pPr>
          </a:lstStyle>
          <a:p>
            <a:pPr marL="12065" indent="0" latinLnBrk="0"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3-4.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기타 추가 기능</a:t>
            </a:r>
          </a:p>
          <a:p>
            <a:pPr marL="690880" lvl="1" indent="-287655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현재 강아지의 상태를 알 수 있다.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 latinLnBrk="0">
              <a:buFontTx/>
              <a:buNone/>
            </a:pPr>
            <a:endParaRPr lang="ko-KR" altLang="en-US" sz="800"/>
          </a:p>
        </p:txBody>
      </p:sp>
      <p:pic>
        <p:nvPicPr>
          <p:cNvPr id="7" name="그림 15" descr="/temp/fImage81829174167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585" y="1549400"/>
            <a:ext cx="1256665" cy="2252345"/>
          </a:xfrm>
          <a:prstGeom prst="rect">
            <a:avLst/>
          </a:prstGeom>
          <a:noFill/>
        </p:spPr>
      </p:pic>
      <p:pic>
        <p:nvPicPr>
          <p:cNvPr id="8" name="그림 16" descr="/temp/fImage81829175599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015" y="1548765"/>
            <a:ext cx="1256665" cy="2252345"/>
          </a:xfrm>
          <a:prstGeom prst="rect">
            <a:avLst/>
          </a:prstGeom>
          <a:noFill/>
        </p:spPr>
      </p:pic>
      <p:pic>
        <p:nvPicPr>
          <p:cNvPr id="9" name="그림 17" descr="/temp/fImage53091176642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340" y="4431030"/>
            <a:ext cx="1184910" cy="2138045"/>
          </a:xfrm>
          <a:prstGeom prst="rect">
            <a:avLst/>
          </a:prstGeom>
          <a:noFill/>
        </p:spPr>
      </p:pic>
      <p:pic>
        <p:nvPicPr>
          <p:cNvPr id="10" name="그림 18" descr="/temp/fImage554161771176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75" y="4307205"/>
            <a:ext cx="1184275" cy="21596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43054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6232A-58D9-EFAF-E142-261AA29A4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11783AD-4A19-F75E-4B88-637986810F13}"/>
              </a:ext>
            </a:extLst>
          </p:cNvPr>
          <p:cNvSpPr txBox="1"/>
          <p:nvPr/>
        </p:nvSpPr>
        <p:spPr>
          <a:xfrm>
            <a:off x="1208405" y="6487160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44824326-EE27-709E-7158-5943D15D3E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4040" y="609600"/>
            <a:ext cx="7807960" cy="321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기능</a:t>
            </a:r>
            <a:r>
              <a:rPr lang="en-US" altLang="ko-KR" sz="2000" i="1" dirty="0">
                <a:solidFill>
                  <a:srgbClr val="FF0000"/>
                </a:solidFill>
              </a:rPr>
              <a:t>(</a:t>
            </a:r>
            <a:r>
              <a:rPr lang="ko-KR" altLang="en-US" sz="2000" i="1" dirty="0">
                <a:solidFill>
                  <a:srgbClr val="FF0000"/>
                </a:solidFill>
              </a:rPr>
              <a:t>부족한 설명 </a:t>
            </a:r>
            <a:r>
              <a:rPr lang="ko-KR" altLang="en-US" sz="2000" i="1" dirty="0" err="1">
                <a:solidFill>
                  <a:srgbClr val="FF0000"/>
                </a:solidFill>
              </a:rPr>
              <a:t>추거</a:t>
            </a:r>
            <a:r>
              <a:rPr lang="en-US" altLang="ko-KR" sz="2000" i="1" dirty="0">
                <a:solidFill>
                  <a:srgbClr val="FF0000"/>
                </a:solidFill>
              </a:rPr>
              <a:t>,</a:t>
            </a:r>
            <a:r>
              <a:rPr lang="ko-KR" altLang="en-US" sz="2000" i="1" dirty="0">
                <a:solidFill>
                  <a:srgbClr val="FF0000"/>
                </a:solidFill>
              </a:rPr>
              <a:t> 신규 또는 추가 기능 중심</a:t>
            </a:r>
            <a:r>
              <a:rPr lang="en-US" altLang="ko-KR" sz="2000" i="1" dirty="0">
                <a:solidFill>
                  <a:srgbClr val="FF0000"/>
                </a:solidFill>
              </a:rPr>
              <a:t>,</a:t>
            </a:r>
            <a:r>
              <a:rPr lang="ko-KR" altLang="en-US" sz="2000" i="1" dirty="0">
                <a:solidFill>
                  <a:srgbClr val="FF0000"/>
                </a:solidFill>
              </a:rPr>
              <a:t> 페이지 추가 가능</a:t>
            </a:r>
            <a:r>
              <a:rPr lang="en-US" altLang="ko-KR" sz="2000" i="1" dirty="0">
                <a:solidFill>
                  <a:srgbClr val="FF0000"/>
                </a:solidFill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1041FBD-FFD1-6639-E0FE-B73C65DCDC64}"/>
              </a:ext>
            </a:extLst>
          </p:cNvPr>
          <p:cNvSpPr txBox="1"/>
          <p:nvPr/>
        </p:nvSpPr>
        <p:spPr>
          <a:xfrm>
            <a:off x="574040" y="1124585"/>
            <a:ext cx="8081010" cy="5013960"/>
          </a:xfrm>
          <a:prstGeom prst="rect">
            <a:avLst/>
          </a:prstGeom>
        </p:spPr>
        <p:txBody>
          <a:bodyPr vert="horz" wrap="square" lIns="0" tIns="13335" rIns="0" bIns="0" numCol="1" anchor="t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v"/>
              <a:tabLst>
                <a:tab pos="299720" algn="l"/>
              </a:tabLst>
            </a:pPr>
            <a:r>
              <a:rPr lang="en-US" altLang="ko-KR" sz="2000">
                <a:solidFill>
                  <a:srgbClr val="558ED5"/>
                </a:solidFill>
                <a:latin typeface="맑은 고딕" charset="0"/>
                <a:cs typeface="Malgun Gothic" charset="0"/>
              </a:rPr>
              <a:t>강아지 상태 분류</a:t>
            </a:r>
            <a:endParaRPr lang="ko-KR" altLang="en-US" sz="20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800">
                <a:latin typeface="맑은 고딕" charset="0"/>
                <a:cs typeface="Gulim" charset="0"/>
              </a:rPr>
              <a:t>Edge : 매 프레임마다 강아지 사진을 받아와 사진 속 위치를 저장합니다, 사진은 큐 형태로 일정 개수만큼 유지되고 해당 큐 안의 사진을 기반으로 현재 상태를 수면이거나 놀이중으로 판단합니다. 만약 그릇과 강아지가 일정 거리 이하로 붙어있다면 식사중으로 판단합니다.</a:t>
            </a:r>
            <a:endParaRPr lang="ko-KR" altLang="en-US" sz="1800">
              <a:latin typeface="맑은 고딕" charset="0"/>
              <a:cs typeface="Gulim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1800">
              <a:latin typeface="맑은 고딕" charset="0"/>
              <a:cs typeface="Gulim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800">
                <a:latin typeface="맑은 고딕" charset="0"/>
                <a:cs typeface="Gulim" charset="0"/>
              </a:rPr>
              <a:t>Service : Edge는 상태가 변할 때 마다 해당 사진이 어떤 상태인지 Text와 함께 서버에 전송합니다. 이때 서버는 제일 최근 Post를 통해 현재 강아지가 어떤 상태인지 확인합니다. 또한 상태별로 강아지 글을 분류할 수 있습니다.</a:t>
            </a:r>
            <a:endParaRPr lang="ko-KR" altLang="en-US" sz="1800">
              <a:latin typeface="맑은 고딕" charset="0"/>
              <a:cs typeface="Gulim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1800">
              <a:latin typeface="맑은 고딕" charset="0"/>
              <a:cs typeface="Gulim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800">
                <a:latin typeface="맑은 고딕" charset="0"/>
                <a:cs typeface="Gulim" charset="0"/>
              </a:rPr>
              <a:t>Client : Egde에서 가장 최근 포스트 기반으로 현재 강아지가 어떤 상태인지 간단히 확인할 수 있습니다. 또한 강아지 사진을 시간 혹은 행동 으로 나눌 수 있습니다.</a:t>
            </a:r>
            <a:endParaRPr lang="ko-KR" altLang="en-US" sz="1800">
              <a:latin typeface="맑은 고딕" charset="0"/>
              <a:cs typeface="Gulim" charset="0"/>
            </a:endParaRPr>
          </a:p>
          <a:p>
            <a:pPr marL="233680" indent="-233680"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>
              <a:latin typeface="맑은 고딕" charset="0"/>
              <a:cs typeface="Guli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61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405" y="6487160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600"/>
            <a:ext cx="3845560" cy="321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사용자 시나리오</a:t>
            </a:r>
            <a:r>
              <a:rPr lang="en-US" altLang="ko-KR" sz="2000" dirty="0"/>
              <a:t>(Ui </a:t>
            </a:r>
            <a:r>
              <a:rPr lang="ko-KR" altLang="en-US" sz="2000" dirty="0"/>
              <a:t>구성</a:t>
            </a:r>
            <a:r>
              <a:rPr lang="en-US" altLang="ko-KR" sz="2000" dirty="0"/>
              <a:t>)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585"/>
            <a:ext cx="8081010" cy="2529205"/>
          </a:xfrm>
          <a:prstGeom prst="rect">
            <a:avLst/>
          </a:prstGeom>
        </p:spPr>
        <p:txBody>
          <a:bodyPr vert="horz" wrap="square" lIns="0" tIns="13335" rIns="0" bIns="0" numCol="1" anchor="t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v"/>
              <a:tabLst>
                <a:tab pos="299720" algn="l"/>
              </a:tabLst>
            </a:pPr>
            <a:r>
              <a:rPr lang="en-US" altLang="ko-KR" sz="2000">
                <a:solidFill>
                  <a:srgbClr val="558ED5"/>
                </a:solidFill>
                <a:latin typeface="맑은 고딕" charset="0"/>
                <a:cs typeface="Malgun Gothic" charset="0"/>
              </a:rPr>
              <a:t>현재 강아지 상태 확인과 과거 사진을 기반으로 식사 패턴 분석</a:t>
            </a:r>
            <a:endParaRPr lang="ko-KR" altLang="en-US" sz="20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800">
                <a:latin typeface="맑은 고딕" charset="0"/>
                <a:cs typeface="Gulim" charset="0"/>
              </a:rPr>
              <a:t>외출 중 강아지의 현재 상태를 파악합니다</a:t>
            </a:r>
            <a:endParaRPr lang="ko-KR" altLang="en-US" sz="1800">
              <a:latin typeface="맑은 고딕" charset="0"/>
              <a:cs typeface="Gulim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800">
                <a:latin typeface="맑은 고딕" charset="0"/>
                <a:cs typeface="Gulim" charset="0"/>
              </a:rPr>
              <a:t>최근 식사량이 많아져 비만견이 될까 염려되어 자신의 강아지가 언제 활동을 하는지 확인하기 위해 놀이 사진 기반 포스트를 확인하여 하루 일과 중 얼마나 활동하는지 파악합니다.</a:t>
            </a:r>
            <a:endParaRPr lang="ko-KR" altLang="en-US" sz="1800">
              <a:latin typeface="맑은 고딕" charset="0"/>
              <a:cs typeface="Gulim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800">
                <a:latin typeface="맑은 고딕" charset="0"/>
                <a:cs typeface="Gulim" charset="0"/>
              </a:rPr>
              <a:t>자신의 강아지의 패턴을 파악한 후 자신의 강아지 사진 목록을 보며 다시 업무로 돌아갑니다.</a:t>
            </a:r>
            <a:endParaRPr lang="ko-KR" altLang="en-US" sz="1800">
              <a:latin typeface="맑은 고딕" charset="0"/>
              <a:cs typeface="Gulim" charset="0"/>
            </a:endParaRPr>
          </a:p>
        </p:txBody>
      </p:sp>
      <p:pic>
        <p:nvPicPr>
          <p:cNvPr id="5" name="그림 19" descr="/temp/fImage55416178887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385" y="3799840"/>
            <a:ext cx="1452245" cy="2614930"/>
          </a:xfrm>
          <a:prstGeom prst="rect">
            <a:avLst/>
          </a:prstGeom>
          <a:noFill/>
        </p:spPr>
      </p:pic>
      <p:pic>
        <p:nvPicPr>
          <p:cNvPr id="6" name="그림 21" descr="/temp/fImage84529180502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315" y="3780789"/>
            <a:ext cx="1539240" cy="2820035"/>
          </a:xfrm>
          <a:prstGeom prst="rect">
            <a:avLst/>
          </a:prstGeom>
          <a:noFill/>
        </p:spPr>
      </p:pic>
      <p:pic>
        <p:nvPicPr>
          <p:cNvPr id="7" name="그림 22" descr="/temp/fImage81829181916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255" y="3780789"/>
            <a:ext cx="1515110" cy="27063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55613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66649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데모</a:t>
            </a:r>
            <a:r>
              <a:rPr lang="en-US" altLang="ko-KR" sz="2000" i="1" dirty="0">
                <a:solidFill>
                  <a:srgbClr val="FF0000"/>
                </a:solidFill>
              </a:rPr>
              <a:t>(</a:t>
            </a:r>
            <a:r>
              <a:rPr lang="ko-KR" altLang="en-US" sz="2000" i="1" dirty="0">
                <a:solidFill>
                  <a:srgbClr val="FF0000"/>
                </a:solidFill>
              </a:rPr>
              <a:t>구동 동영상</a:t>
            </a:r>
            <a:r>
              <a:rPr lang="en-US" altLang="ko-KR" sz="2000" i="1" dirty="0">
                <a:solidFill>
                  <a:srgbClr val="FF0000"/>
                </a:solidFill>
              </a:rPr>
              <a:t>,</a:t>
            </a:r>
            <a:r>
              <a:rPr lang="ko-KR" altLang="en-US" sz="2000" i="1" dirty="0">
                <a:solidFill>
                  <a:srgbClr val="FF0000"/>
                </a:solidFill>
              </a:rPr>
              <a:t> </a:t>
            </a:r>
            <a:r>
              <a:rPr lang="en-US" altLang="ko-KR" sz="2000" i="1" dirty="0">
                <a:solidFill>
                  <a:srgbClr val="FF0000"/>
                </a:solidFill>
              </a:rPr>
              <a:t>mp4</a:t>
            </a:r>
            <a:r>
              <a:rPr lang="ko-KR" altLang="en-US" sz="2000" i="1" dirty="0">
                <a:solidFill>
                  <a:srgbClr val="FF0000"/>
                </a:solidFill>
              </a:rPr>
              <a:t> 동영상 파일을 추가 함</a:t>
            </a:r>
            <a:r>
              <a:rPr lang="en-US" altLang="ko-KR" sz="2000" i="1" dirty="0">
                <a:solidFill>
                  <a:srgbClr val="FF0000"/>
                </a:solidFill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데모 동영상</a:t>
            </a:r>
            <a:endParaRPr sz="2000" dirty="0">
              <a:latin typeface="+mn-ea"/>
              <a:cs typeface="Malgun Gothic"/>
            </a:endParaRPr>
          </a:p>
        </p:txBody>
      </p:sp>
      <p:pic>
        <p:nvPicPr>
          <p:cNvPr id="6" name="KakaoTalk_20241214_233555558">
            <a:hlinkClick r:id="" action="ppaction://media"/>
            <a:extLst>
              <a:ext uri="{FF2B5EF4-FFF2-40B4-BE49-F238E27FC236}">
                <a16:creationId xmlns:a16="http://schemas.microsoft.com/office/drawing/2014/main" id="{BEE4FE73-F49C-3031-1B34-9DDE95AB8B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4040" y="1713225"/>
            <a:ext cx="5562600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9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7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9E2758-3040-1EBD-2752-9532C74B6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FD8442E-F413-4CB3-04C8-F2924E5D31FA}"/>
              </a:ext>
            </a:extLst>
          </p:cNvPr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7712A0E9-CD02-DCBF-D854-3C767D7098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66649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데모</a:t>
            </a:r>
            <a:r>
              <a:rPr lang="en-US" altLang="ko-KR" sz="2000" i="1" dirty="0">
                <a:solidFill>
                  <a:srgbClr val="FF0000"/>
                </a:solidFill>
              </a:rPr>
              <a:t>(</a:t>
            </a:r>
            <a:r>
              <a:rPr lang="ko-KR" altLang="en-US" sz="2000" i="1" dirty="0">
                <a:solidFill>
                  <a:srgbClr val="FF0000"/>
                </a:solidFill>
              </a:rPr>
              <a:t>구동 동영상</a:t>
            </a:r>
            <a:r>
              <a:rPr lang="en-US" altLang="ko-KR" sz="2000" i="1" dirty="0">
                <a:solidFill>
                  <a:srgbClr val="FF0000"/>
                </a:solidFill>
              </a:rPr>
              <a:t>,</a:t>
            </a:r>
            <a:r>
              <a:rPr lang="ko-KR" altLang="en-US" sz="2000" i="1" dirty="0">
                <a:solidFill>
                  <a:srgbClr val="FF0000"/>
                </a:solidFill>
              </a:rPr>
              <a:t> </a:t>
            </a:r>
            <a:r>
              <a:rPr lang="en-US" altLang="ko-KR" sz="2000" i="1" dirty="0">
                <a:solidFill>
                  <a:srgbClr val="FF0000"/>
                </a:solidFill>
              </a:rPr>
              <a:t>mp4</a:t>
            </a:r>
            <a:r>
              <a:rPr lang="ko-KR" altLang="en-US" sz="2000" i="1" dirty="0">
                <a:solidFill>
                  <a:srgbClr val="FF0000"/>
                </a:solidFill>
              </a:rPr>
              <a:t> 동영상 파일을 추가 함</a:t>
            </a:r>
            <a:r>
              <a:rPr lang="en-US" altLang="ko-KR" sz="2000" i="1" dirty="0">
                <a:solidFill>
                  <a:srgbClr val="FF0000"/>
                </a:solidFill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9D99B41-54AA-8DC4-67BD-3D0ECA9E6D50}"/>
              </a:ext>
            </a:extLst>
          </p:cNvPr>
          <p:cNvSpPr txBox="1"/>
          <p:nvPr/>
        </p:nvSpPr>
        <p:spPr>
          <a:xfrm>
            <a:off x="574040" y="1124817"/>
            <a:ext cx="808037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데모 동영상</a:t>
            </a:r>
            <a:endParaRPr sz="2000" dirty="0">
              <a:latin typeface="+mn-ea"/>
              <a:cs typeface="Malgun Gothic"/>
            </a:endParaRPr>
          </a:p>
        </p:txBody>
      </p:sp>
      <p:pic>
        <p:nvPicPr>
          <p:cNvPr id="5" name="KakaoTalk_20241214_233549395">
            <a:hlinkClick r:id="" action="ppaction://media"/>
            <a:extLst>
              <a:ext uri="{FF2B5EF4-FFF2-40B4-BE49-F238E27FC236}">
                <a16:creationId xmlns:a16="http://schemas.microsoft.com/office/drawing/2014/main" id="{B860EA51-A256-09B7-239B-AC9405B34A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0637" y="1539576"/>
            <a:ext cx="6071078" cy="379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43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405" y="6487160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600"/>
            <a:ext cx="2550160" cy="321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기대효과 및 결론</a:t>
            </a:r>
            <a:endParaRPr dirty="0"/>
          </a:p>
        </p:txBody>
      </p:sp>
      <p:sp>
        <p:nvSpPr>
          <p:cNvPr id="4" name="object 4"/>
          <p:cNvSpPr txBox="1">
            <a:spLocks/>
          </p:cNvSpPr>
          <p:nvPr/>
        </p:nvSpPr>
        <p:spPr>
          <a:xfrm>
            <a:off x="450215" y="1155700"/>
            <a:ext cx="8081010" cy="1641475"/>
          </a:xfrm>
          <a:prstGeom prst="rect">
            <a:avLst/>
          </a:prstGeom>
        </p:spPr>
        <p:txBody>
          <a:bodyPr vert="horz" wrap="square" lIns="0" tIns="13335" rIns="0" bIns="0" numCol="1" anchor="t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v"/>
              <a:tabLst>
                <a:tab pos="299720" algn="l"/>
              </a:tabLst>
            </a:pPr>
            <a:r>
              <a:rPr lang="en-US" altLang="ko-KR" sz="2000">
                <a:solidFill>
                  <a:srgbClr val="558ED5"/>
                </a:solidFill>
                <a:latin typeface="맑은 고딕" charset="0"/>
                <a:cs typeface="Malgun Gothic" charset="0"/>
              </a:rPr>
              <a:t>추가 디바이스 없이 가진 노트북으로 자신의 강아지 상태 관찰과 패턴 분석을 할 수 있다</a:t>
            </a:r>
            <a:endParaRPr lang="ko-KR" altLang="en-US" sz="2000">
              <a:solidFill>
                <a:srgbClr val="558ED5"/>
              </a:solidFill>
              <a:latin typeface="맑은 고딕" charset="0"/>
              <a:cs typeface="Malgun Gothic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800">
                <a:latin typeface="맑은 고딕" charset="0"/>
                <a:cs typeface="Gulim" charset="0"/>
              </a:rPr>
              <a:t>추가 디바이스 없이 가진 노트북으로 자신의 강아지 상태를 파악할 수 있는 것을 목표로 하였습니다. 이를 통해 바쁜 현대인들이 강아지의 행동을 파악하여 더욱 건강한 애견인의 삶을 살아갈 수 있습니다.</a:t>
            </a:r>
            <a:endParaRPr lang="ko-KR" altLang="en-US" sz="1800">
              <a:latin typeface="맑은 고딕" charset="0"/>
              <a:cs typeface="Guli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5401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405" y="6487160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600"/>
            <a:ext cx="2626360" cy="321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결과물의 목록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585"/>
            <a:ext cx="8081010" cy="1407795"/>
          </a:xfrm>
          <a:prstGeom prst="rect">
            <a:avLst/>
          </a:prstGeom>
        </p:spPr>
        <p:txBody>
          <a:bodyPr wrap="square" lIns="0" tIns="13335" rIns="0" bIns="0" numCol="1" vert="horz" anchor="t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v"/>
              <a:tabLst>
                <a:tab pos="299720" algn="l"/>
              </a:tabLst>
            </a:pPr>
            <a:r>
              <a:rPr lang="ko-KR" altLang="en-US" sz="2000">
                <a:solidFill>
                  <a:srgbClr val="558ED5"/>
                </a:solidFill>
                <a:latin typeface="맑은 고딕" charset="0"/>
                <a:cs typeface="Malgun Gothic" charset="0"/>
              </a:rPr>
              <a:t>서비스 </a:t>
            </a:r>
            <a:r>
              <a:rPr lang="en-US" altLang="ko-KR" sz="2000">
                <a:solidFill>
                  <a:srgbClr val="558ED5"/>
                </a:solidFill>
                <a:latin typeface="맑은 고딕" charset="0"/>
                <a:cs typeface="Malgun Gothic" charset="0"/>
              </a:rPr>
              <a:t>URL :  </a:t>
            </a:r>
            <a:r>
              <a:rPr lang="ko-KR" altLang="en-US" sz="2000">
                <a:solidFill>
                  <a:srgbClr val="CC0000"/>
                </a:solidFill>
                <a:latin typeface="+mn-ea"/>
                <a:cs typeface="Malgun Gothic" charset="0"/>
              </a:rPr>
              <a:t>https://tmdwns9912.pythonanywhere.com/</a:t>
            </a:r>
            <a:endParaRPr lang="ko-KR" altLang="en-US" sz="20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v"/>
              <a:tabLst>
                <a:tab pos="299720" algn="l"/>
              </a:tabLst>
            </a:pPr>
            <a:r>
              <a:rPr lang="ko-KR" altLang="en-US" sz="2000">
                <a:solidFill>
                  <a:srgbClr val="558ED5"/>
                </a:solidFill>
                <a:latin typeface="맑은 고딕" charset="0"/>
                <a:cs typeface="Malgun Gothic" charset="0"/>
              </a:rPr>
              <a:t>소스코드 </a:t>
            </a:r>
            <a:r>
              <a:rPr lang="en-US" altLang="ko-KR" sz="2000">
                <a:solidFill>
                  <a:srgbClr val="558ED5"/>
                </a:solidFill>
                <a:latin typeface="맑은 고딕" charset="0"/>
                <a:cs typeface="Malgun Gothic" charset="0"/>
              </a:rPr>
              <a:t>git </a:t>
            </a:r>
            <a:r>
              <a:rPr lang="ko-KR" altLang="en-US" sz="2000">
                <a:solidFill>
                  <a:srgbClr val="558ED5"/>
                </a:solidFill>
                <a:latin typeface="맑은 고딕" charset="0"/>
                <a:cs typeface="Malgun Gothic" charset="0"/>
              </a:rPr>
              <a:t>주소 </a:t>
            </a:r>
            <a:r>
              <a:rPr lang="en-US" altLang="ko-KR" sz="2000">
                <a:solidFill>
                  <a:srgbClr val="558ED5"/>
                </a:solidFill>
                <a:latin typeface="맑은 고딕" charset="0"/>
                <a:cs typeface="Malgun Gothic" charset="0"/>
              </a:rPr>
              <a:t>: </a:t>
            </a:r>
            <a:r>
              <a:rPr lang="ko-KR" altLang="en-US" sz="2000">
                <a:solidFill>
                  <a:srgbClr val="CC0000"/>
                </a:solidFill>
                <a:latin typeface="+mn-ea"/>
                <a:cs typeface="Malgun Gothic" charset="0"/>
              </a:rPr>
              <a:t>https://github.com/BGuga/mobile-web/tree/master/final</a:t>
            </a:r>
            <a:endParaRPr lang="ko-KR" altLang="en-US" sz="20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690880" indent="-287655" lvl="1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ko-KR" altLang="en-US" i="1">
                <a:solidFill>
                  <a:srgbClr val="FF0000"/>
                </a:solidFill>
                <a:latin typeface="맑은 고딕" charset="0"/>
                <a:cs typeface="Gulim" charset="0"/>
              </a:rPr>
              <a:t>폴더 형식 </a:t>
            </a:r>
            <a:endParaRPr lang="ko-KR" altLang="en-US" i="1">
              <a:solidFill>
                <a:srgbClr val="FF0000"/>
              </a:solidFill>
              <a:latin typeface="맑은 고딕" charset="0"/>
              <a:cs typeface="Gulim" charset="0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DE730AC-CFC8-5EDF-860C-36BC23E2E541}"/>
              </a:ext>
            </a:extLst>
          </p:cNvPr>
          <p:cNvGrpSpPr/>
          <p:nvPr/>
        </p:nvGrpSpPr>
        <p:grpSpPr>
          <a:xfrm>
            <a:off x="1905000" y="2334260"/>
            <a:ext cx="7315200" cy="1704340"/>
            <a:chOff x="1905000" y="2334260"/>
            <a:chExt cx="7315200" cy="170434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DD1A18B-E207-63B8-B8C7-5E192BFB88DE}"/>
                </a:ext>
              </a:extLst>
            </p:cNvPr>
            <p:cNvSpPr/>
            <p:nvPr/>
          </p:nvSpPr>
          <p:spPr>
            <a:xfrm>
              <a:off x="1905000" y="2334260"/>
              <a:ext cx="1981200" cy="43370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/>
                <a:t>Root</a:t>
              </a:r>
              <a:endParaRPr kumimoji="1" lang="ko-Kore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0597A4C-A41B-4751-3E12-A7B7CFF451AC}"/>
                </a:ext>
              </a:extLst>
            </p:cNvPr>
            <p:cNvSpPr/>
            <p:nvPr/>
          </p:nvSpPr>
          <p:spPr>
            <a:xfrm>
              <a:off x="4461510" y="2341880"/>
              <a:ext cx="1981200" cy="43370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Edge_System</a:t>
              </a:r>
              <a:endParaRPr kumimoji="1" lang="ko-Kore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38A63B9-CA00-D283-FA1D-A78E4A936BCE}"/>
                </a:ext>
              </a:extLst>
            </p:cNvPr>
            <p:cNvSpPr/>
            <p:nvPr/>
          </p:nvSpPr>
          <p:spPr>
            <a:xfrm>
              <a:off x="4461510" y="2973070"/>
              <a:ext cx="1981200" cy="43370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Service_System</a:t>
              </a:r>
              <a:endParaRPr kumimoji="1" lang="ko-Kore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3C426F6-AC55-20D4-8C98-F4D88F05621F}"/>
                </a:ext>
              </a:extLst>
            </p:cNvPr>
            <p:cNvSpPr/>
            <p:nvPr/>
          </p:nvSpPr>
          <p:spPr>
            <a:xfrm>
              <a:off x="4461510" y="3604895"/>
              <a:ext cx="1981200" cy="43370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Client_System</a:t>
              </a:r>
              <a:endParaRPr kumimoji="1" lang="ko-Kore-KR" altLang="en-US" dirty="0"/>
            </a:p>
          </p:txBody>
        </p:sp>
        <p:cxnSp>
          <p:nvCxnSpPr>
            <p:cNvPr id="10" name="직선 연결선[R] 9">
              <a:extLst>
                <a:ext uri="{FF2B5EF4-FFF2-40B4-BE49-F238E27FC236}">
                  <a16:creationId xmlns:a16="http://schemas.microsoft.com/office/drawing/2014/main" id="{858EB992-DFBD-5465-1B8D-7ACF2C5660BA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3886200" y="2551430"/>
              <a:ext cx="575310" cy="76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꺾인 연결선[E] 12">
              <a:extLst>
                <a:ext uri="{FF2B5EF4-FFF2-40B4-BE49-F238E27FC236}">
                  <a16:creationId xmlns:a16="http://schemas.microsoft.com/office/drawing/2014/main" id="{FB351BE6-61C4-1769-DB81-F2487B261252}"/>
                </a:ext>
              </a:extLst>
            </p:cNvPr>
            <p:cNvCxnSpPr>
              <a:cxnSpLocks/>
              <a:stCxn id="5" idx="3"/>
              <a:endCxn id="7" idx="1"/>
            </p:cNvCxnSpPr>
            <p:nvPr/>
          </p:nvCxnSpPr>
          <p:spPr>
            <a:xfrm>
              <a:off x="3886200" y="2551430"/>
              <a:ext cx="575310" cy="639445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꺾인 연결선[E] 14">
              <a:extLst>
                <a:ext uri="{FF2B5EF4-FFF2-40B4-BE49-F238E27FC236}">
                  <a16:creationId xmlns:a16="http://schemas.microsoft.com/office/drawing/2014/main" id="{4CF0E49F-C012-5CDF-E9E9-B10B1E9996B8}"/>
                </a:ext>
              </a:extLst>
            </p:cNvPr>
            <p:cNvCxnSpPr>
              <a:cxnSpLocks/>
              <a:stCxn id="5" idx="3"/>
              <a:endCxn id="8" idx="1"/>
            </p:cNvCxnSpPr>
            <p:nvPr/>
          </p:nvCxnSpPr>
          <p:spPr>
            <a:xfrm>
              <a:off x="3886200" y="2551430"/>
              <a:ext cx="575310" cy="1270635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왼쪽 화살표[L] 19">
              <a:extLst>
                <a:ext uri="{FF2B5EF4-FFF2-40B4-BE49-F238E27FC236}">
                  <a16:creationId xmlns:a16="http://schemas.microsoft.com/office/drawing/2014/main" id="{B287C82F-48F4-5176-B993-CA6D56492D90}"/>
                </a:ext>
              </a:extLst>
            </p:cNvPr>
            <p:cNvSpPr/>
            <p:nvPr/>
          </p:nvSpPr>
          <p:spPr>
            <a:xfrm>
              <a:off x="6934200" y="2341880"/>
              <a:ext cx="2286000" cy="426085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YOLO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1" name="왼쪽 화살표[L] 20">
              <a:extLst>
                <a:ext uri="{FF2B5EF4-FFF2-40B4-BE49-F238E27FC236}">
                  <a16:creationId xmlns:a16="http://schemas.microsoft.com/office/drawing/2014/main" id="{661CE047-42BA-0835-FBBF-825A7534441E}"/>
                </a:ext>
              </a:extLst>
            </p:cNvPr>
            <p:cNvSpPr/>
            <p:nvPr/>
          </p:nvSpPr>
          <p:spPr>
            <a:xfrm>
              <a:off x="6934200" y="2981325"/>
              <a:ext cx="2286000" cy="426085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Django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2" name="왼쪽 화살표[L] 21">
              <a:extLst>
                <a:ext uri="{FF2B5EF4-FFF2-40B4-BE49-F238E27FC236}">
                  <a16:creationId xmlns:a16="http://schemas.microsoft.com/office/drawing/2014/main" id="{A1F7652F-28B4-2D24-DA8F-C647A6995155}"/>
                </a:ext>
              </a:extLst>
            </p:cNvPr>
            <p:cNvSpPr/>
            <p:nvPr/>
          </p:nvSpPr>
          <p:spPr>
            <a:xfrm>
              <a:off x="6934200" y="3608705"/>
              <a:ext cx="2286000" cy="426085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Android, Native App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0B6B96D8-C469-DA52-92DD-BE63EAF5557F}"/>
              </a:ext>
            </a:extLst>
          </p:cNvPr>
          <p:cNvSpPr/>
          <p:nvPr/>
        </p:nvSpPr>
        <p:spPr>
          <a:xfrm>
            <a:off x="4491355" y="4267200"/>
            <a:ext cx="4267200" cy="4337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1800" spc="-5" dirty="0" err="1">
                <a:solidFill>
                  <a:srgbClr val="FFFFFF"/>
                </a:solidFill>
                <a:latin typeface="Times New Roman"/>
                <a:cs typeface="Times New Roman"/>
              </a:rPr>
              <a:t>FinalTerm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보고서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lang="en-US" altLang="ko-KR" spc="-5" dirty="0">
                <a:solidFill>
                  <a:srgbClr val="FFFFFF"/>
                </a:solidFill>
                <a:latin typeface="Times New Roman"/>
                <a:cs typeface="Times New Roman"/>
              </a:rPr>
              <a:t>pptx</a:t>
            </a:r>
            <a:endParaRPr lang="ko-KR" altLang="en-US" sz="1800" dirty="0">
              <a:latin typeface="Times New Roman"/>
              <a:cs typeface="Times New Roman"/>
            </a:endParaRPr>
          </a:p>
        </p:txBody>
      </p:sp>
      <p:cxnSp>
        <p:nvCxnSpPr>
          <p:cNvPr id="11" name="꺾인 연결선[E] 10">
            <a:extLst>
              <a:ext uri="{FF2B5EF4-FFF2-40B4-BE49-F238E27FC236}">
                <a16:creationId xmlns:a16="http://schemas.microsoft.com/office/drawing/2014/main" id="{4815B585-13F2-2774-E3B0-9AF5359FBF4F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886200" y="2551430"/>
            <a:ext cx="605155" cy="193294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EED7E21-5A52-D56E-9176-B51368D7472C}"/>
              </a:ext>
            </a:extLst>
          </p:cNvPr>
          <p:cNvSpPr/>
          <p:nvPr/>
        </p:nvSpPr>
        <p:spPr>
          <a:xfrm>
            <a:off x="4495800" y="4876800"/>
            <a:ext cx="4267200" cy="4337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spcBef>
                <a:spcPts val="100"/>
              </a:spcBef>
            </a:pPr>
            <a:r>
              <a:rPr lang="en-US" altLang="ko-KR" sz="1800" spc="-5" dirty="0" err="1">
                <a:solidFill>
                  <a:srgbClr val="FFFFFF"/>
                </a:solidFill>
                <a:latin typeface="Times New Roman"/>
                <a:cs typeface="Times New Roman"/>
              </a:rPr>
              <a:t>url.txt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(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서비스 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URL,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소스코드 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git 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주소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) </a:t>
            </a:r>
            <a:endParaRPr lang="ko-KR" altLang="en-US" sz="1800" dirty="0">
              <a:latin typeface="Times New Roman"/>
              <a:cs typeface="Times New Roman"/>
            </a:endParaRPr>
          </a:p>
        </p:txBody>
      </p:sp>
      <p:cxnSp>
        <p:nvCxnSpPr>
          <p:cNvPr id="19" name="꺾인 연결선[E] 18">
            <a:extLst>
              <a:ext uri="{FF2B5EF4-FFF2-40B4-BE49-F238E27FC236}">
                <a16:creationId xmlns:a16="http://schemas.microsoft.com/office/drawing/2014/main" id="{042AADFF-B6E9-FD53-205F-AE4D1443BC06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>
            <a:off x="3886200" y="2551430"/>
            <a:ext cx="609600" cy="254254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663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905998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221723" y="6431727"/>
            <a:ext cx="1098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8A8A8A"/>
                </a:solidFill>
                <a:latin typeface="Malgun Gothic"/>
                <a:cs typeface="Malgun Gothic"/>
              </a:rPr>
              <a:t>2</a:t>
            </a:r>
            <a:endParaRPr sz="12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99538" y="2991103"/>
            <a:ext cx="5687062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3600" dirty="0"/>
              <a:t>목차</a:t>
            </a:r>
            <a:endParaRPr sz="3600" dirty="0"/>
          </a:p>
        </p:txBody>
      </p:sp>
      <p:sp>
        <p:nvSpPr>
          <p:cNvPr id="5" name="object 5"/>
          <p:cNvSpPr txBox="1"/>
          <p:nvPr/>
        </p:nvSpPr>
        <p:spPr>
          <a:xfrm>
            <a:off x="1482089" y="4019482"/>
            <a:ext cx="6366511" cy="2305118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요구조건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목적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필요성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기능 계획</a:t>
            </a:r>
            <a:r>
              <a:rPr lang="en-US" altLang="ko-KR" sz="2000" dirty="0"/>
              <a:t>(</a:t>
            </a:r>
            <a:r>
              <a:rPr lang="ko-KR" altLang="en-US" sz="2000" dirty="0"/>
              <a:t>신규 또는 추가 기능 중심</a:t>
            </a:r>
            <a:r>
              <a:rPr lang="en-US" altLang="ko-KR" sz="2000" dirty="0"/>
              <a:t>)</a:t>
            </a:r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사용자 시나리오</a:t>
            </a:r>
            <a:r>
              <a:rPr lang="en-US" altLang="ko-KR" sz="2000" dirty="0"/>
              <a:t>(Ui </a:t>
            </a:r>
            <a:r>
              <a:rPr lang="ko-KR" altLang="en-US" sz="2000" dirty="0"/>
              <a:t>구성</a:t>
            </a:r>
            <a:r>
              <a:rPr lang="en-US" altLang="ko-KR" sz="2000" dirty="0"/>
              <a:t>)</a:t>
            </a:r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>
                <a:solidFill>
                  <a:srgbClr val="1F497D"/>
                </a:solidFill>
                <a:latin typeface="Malgun Gothic"/>
                <a:cs typeface="Malgun Gothic"/>
              </a:rPr>
              <a:t>기대효과</a:t>
            </a:r>
            <a:endParaRPr lang="en-US" altLang="ko-KR" sz="2000" dirty="0">
              <a:solidFill>
                <a:srgbClr val="1F497D"/>
              </a:solidFill>
              <a:latin typeface="Malgun Gothic"/>
              <a:cs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60694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38836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요구조건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874760" cy="54713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1.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Edge System(Python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기반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1-1.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YoloV5 pretrained model </a:t>
            </a:r>
            <a:r>
              <a:rPr lang="ko-KR" altLang="en-US" sz="1600" dirty="0">
                <a:latin typeface="+mn-ea"/>
              </a:rPr>
              <a:t>사용</a:t>
            </a:r>
            <a:endParaRPr lang="en-US" altLang="ko-KR" sz="1600" dirty="0">
              <a:latin typeface="+mn-ea"/>
            </a:endParaRPr>
          </a:p>
          <a:p>
            <a:pPr marL="1269365" lvl="2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600" i="1" dirty="0">
                <a:latin typeface="+mn-ea"/>
              </a:rPr>
              <a:t>대체 가능 함</a:t>
            </a:r>
            <a:endParaRPr lang="en-US" altLang="ko-KR" sz="1600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1-2.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Ms</a:t>
            </a:r>
            <a:r>
              <a:rPr lang="en-US" altLang="ko-KR" sz="1600" dirty="0">
                <a:latin typeface="+mn-ea"/>
              </a:rPr>
              <a:t> coco </a:t>
            </a:r>
            <a:r>
              <a:rPr lang="ko-KR" altLang="en-US" sz="1600" dirty="0">
                <a:latin typeface="+mn-ea"/>
              </a:rPr>
              <a:t>훈련데이터 기준 검출 객체 </a:t>
            </a:r>
            <a:r>
              <a:rPr lang="en-US" altLang="ko-KR" sz="1600" dirty="0">
                <a:latin typeface="+mn-ea"/>
              </a:rPr>
              <a:t>(Classes) : 80</a:t>
            </a:r>
            <a:r>
              <a:rPr lang="ko-KR" altLang="en-US" sz="1600" dirty="0">
                <a:latin typeface="+mn-ea"/>
              </a:rPr>
              <a:t>가지 객체 검출 기능</a:t>
            </a:r>
            <a:endParaRPr lang="en-US" altLang="ko-KR" sz="1600" dirty="0">
              <a:latin typeface="+mn-ea"/>
            </a:endParaRPr>
          </a:p>
          <a:p>
            <a:pPr marL="1269365" lvl="2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600" i="1" dirty="0">
                <a:latin typeface="+mn-ea"/>
              </a:rPr>
              <a:t>대체 가능 함</a:t>
            </a:r>
            <a:endParaRPr lang="en-US" altLang="ko-KR" sz="1600" i="1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1-3.</a:t>
            </a:r>
            <a:r>
              <a:rPr lang="ko-KR" altLang="en-US" sz="1600" dirty="0">
                <a:latin typeface="+mn-ea"/>
              </a:rPr>
              <a:t> 한 종류의 객체를 동일한 객체로 가능한 </a:t>
            </a:r>
            <a:r>
              <a:rPr lang="en-US" altLang="ko-KR" sz="1600" dirty="0">
                <a:latin typeface="+mn-ea"/>
              </a:rPr>
              <a:t>Change Detection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1-4.</a:t>
            </a:r>
            <a:r>
              <a:rPr lang="ko-KR" altLang="en-US" sz="1600" dirty="0">
                <a:latin typeface="+mn-ea"/>
                <a:cs typeface="Gulim"/>
              </a:rPr>
              <a:t> 게시를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사용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1-5.</a:t>
            </a:r>
            <a:r>
              <a:rPr lang="ko-KR" altLang="en-US" sz="1600" dirty="0">
                <a:latin typeface="+mn-ea"/>
                <a:cs typeface="Gulim"/>
              </a:rPr>
              <a:t> 추가기능</a:t>
            </a:r>
            <a:endParaRPr lang="en-US" altLang="ko-KR" sz="1600" dirty="0">
              <a:latin typeface="+mn-ea"/>
              <a:cs typeface="Gulim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endParaRPr lang="en-US" altLang="ko-KR" sz="900" dirty="0">
              <a:latin typeface="+mn-ea"/>
            </a:endParaRPr>
          </a:p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2.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Service System(Python, Django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기반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R" sz="1600" spc="-5" dirty="0" err="1">
                <a:solidFill>
                  <a:srgbClr val="558ED5"/>
                </a:solidFill>
                <a:latin typeface="+mn-ea"/>
                <a:cs typeface="Malgun Gothic"/>
              </a:rPr>
              <a:t>Pythonanywhere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클라우드상 서비스 구동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일부 확장 기능 가능</a:t>
            </a:r>
            <a:r>
              <a:rPr 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sz="1600" dirty="0">
              <a:latin typeface="+mn-ea"/>
              <a:cs typeface="Malgun Gothic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2-1.</a:t>
            </a:r>
            <a:r>
              <a:rPr lang="ko-KR" altLang="en-US" sz="1600" dirty="0">
                <a:latin typeface="+mn-ea"/>
              </a:rPr>
              <a:t> 사용자 보안 기능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보안키를 이용한 로그인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공통</a:t>
            </a:r>
            <a:r>
              <a:rPr lang="en-US" altLang="ko-KR" sz="1600" dirty="0">
                <a:latin typeface="+mn-ea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2-2.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Image</a:t>
            </a:r>
            <a:r>
              <a:rPr lang="en-US" altLang="ko-KR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</a:rPr>
              <a:t>Blog</a:t>
            </a:r>
            <a:r>
              <a:rPr lang="en-US" altLang="ko-KR" sz="1600" dirty="0">
                <a:latin typeface="+mn-ea"/>
                <a:cs typeface="Gulim"/>
              </a:rPr>
              <a:t> </a:t>
            </a:r>
            <a:r>
              <a:rPr lang="ko-KR" altLang="en-US" sz="1600" dirty="0">
                <a:latin typeface="+mn-ea"/>
                <a:cs typeface="Gulim"/>
              </a:rPr>
              <a:t>및 </a:t>
            </a:r>
            <a:r>
              <a:rPr lang="ko-KR" altLang="en-US" sz="1600" dirty="0">
                <a:latin typeface="+mn-ea"/>
              </a:rPr>
              <a:t>관리</a:t>
            </a:r>
            <a:r>
              <a:rPr lang="ko-KR" altLang="en-US" sz="1600" dirty="0">
                <a:latin typeface="+mn-ea"/>
                <a:cs typeface="Gulim"/>
              </a:rPr>
              <a:t> 기능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일부 확장 기능 가능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2-3.</a:t>
            </a:r>
            <a:r>
              <a:rPr lang="ko-KR" altLang="en-US" sz="1600" dirty="0">
                <a:latin typeface="+mn-ea"/>
                <a:cs typeface="Gulim"/>
              </a:rPr>
              <a:t> 게시를 위한 </a:t>
            </a:r>
            <a:r>
              <a:rPr lang="en-US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2-4.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</a:t>
            </a:r>
            <a:r>
              <a:rPr lang="ko-KR" altLang="en-US" sz="1600" dirty="0">
                <a:latin typeface="+mn-ea"/>
                <a:cs typeface="Gulim"/>
              </a:rPr>
              <a:t> 목록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획득을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2-5.</a:t>
            </a:r>
            <a:r>
              <a:rPr lang="ko-KR" altLang="en-US" sz="1600" dirty="0">
                <a:latin typeface="+mn-ea"/>
                <a:cs typeface="Gulim"/>
              </a:rPr>
              <a:t> 추가 기능</a:t>
            </a:r>
            <a:endParaRPr lang="en-US" altLang="ko-KR" sz="1600" dirty="0">
              <a:latin typeface="+mn-ea"/>
              <a:cs typeface="Gulim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endParaRPr lang="en-US" altLang="ko-KR" sz="900" dirty="0">
              <a:latin typeface="+mn-ea"/>
              <a:cs typeface="Gulim"/>
            </a:endParaRPr>
          </a:p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3.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ore-KR" sz="1600" spc="-5" dirty="0">
                <a:solidFill>
                  <a:srgbClr val="558ED5"/>
                </a:solidFill>
                <a:latin typeface="+mn-ea"/>
                <a:cs typeface="Malgun Gothic"/>
              </a:rPr>
              <a:t>Client System(Android, Native App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개별 제안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600" dirty="0">
              <a:latin typeface="+mn-ea"/>
              <a:cs typeface="Malgun Gothic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3.1.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 list view </a:t>
            </a:r>
            <a:r>
              <a:rPr lang="ko-KR" altLang="en-US" sz="1600" dirty="0">
                <a:latin typeface="+mn-ea"/>
                <a:cs typeface="Gulim"/>
              </a:rPr>
              <a:t>기능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 기능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개별 제안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3.2.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</a:t>
            </a:r>
            <a:r>
              <a:rPr lang="ko-KR" altLang="en-US" sz="1600" dirty="0">
                <a:latin typeface="+mn-ea"/>
                <a:cs typeface="Gulim"/>
              </a:rPr>
              <a:t> 목록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획득을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사용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3.3.</a:t>
            </a:r>
            <a:r>
              <a:rPr lang="ko-KR" altLang="en-US" sz="1600" dirty="0">
                <a:latin typeface="+mn-ea"/>
                <a:cs typeface="Gulim"/>
              </a:rPr>
              <a:t> 공통기능 및 추가기능을 활용한 사용자 시나리오 및 </a:t>
            </a:r>
            <a:r>
              <a:rPr lang="en-US" altLang="ko-KR" sz="1600" dirty="0">
                <a:latin typeface="+mn-ea"/>
                <a:cs typeface="Gulim"/>
              </a:rPr>
              <a:t>UI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 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3-4.</a:t>
            </a:r>
            <a:r>
              <a:rPr lang="ko-KR" altLang="en-US" sz="1600" dirty="0">
                <a:latin typeface="+mn-ea"/>
                <a:cs typeface="Gulim"/>
              </a:rPr>
              <a:t> 추가 기능</a:t>
            </a:r>
            <a:endParaRPr lang="en-US" altLang="ko-KR" sz="1600" dirty="0">
              <a:latin typeface="+mn-ea"/>
              <a:cs typeface="Gulim"/>
            </a:endParaRPr>
          </a:p>
        </p:txBody>
      </p:sp>
    </p:spTree>
    <p:extLst>
      <p:ext uri="{BB962C8B-B14F-4D97-AF65-F5344CB8AC3E}">
        <p14:creationId xmlns:p14="http://schemas.microsoft.com/office/powerpoint/2010/main" val="3822131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9658644-18C5-09E3-5A99-583969EAF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830" y="2590800"/>
            <a:ext cx="2030095" cy="2788920"/>
          </a:xfrm>
          <a:prstGeom prst="rect">
            <a:avLst/>
          </a:prstGeom>
        </p:spPr>
      </p:pic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42AE3B60-BC96-6ABB-6C4A-5C973F50649C}"/>
              </a:ext>
            </a:extLst>
          </p:cNvPr>
          <p:cNvSpPr/>
          <p:nvPr/>
        </p:nvSpPr>
        <p:spPr>
          <a:xfrm>
            <a:off x="3942715" y="2667000"/>
            <a:ext cx="2152015" cy="269494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/>
          </a:p>
        </p:txBody>
      </p:sp>
      <p:sp>
        <p:nvSpPr>
          <p:cNvPr id="37" name="모서리가 둥근 직사각형 36"/>
          <p:cNvSpPr>
            <a:spLocks/>
          </p:cNvSpPr>
          <p:nvPr/>
        </p:nvSpPr>
        <p:spPr>
          <a:xfrm>
            <a:off x="1941195" y="2667000"/>
            <a:ext cx="1544320" cy="269557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25400" cap="flat" cmpd="sng">
            <a:solidFill>
              <a:schemeClr val="accent4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 sz="1100"/>
          </a:p>
        </p:txBody>
      </p:sp>
      <p:sp>
        <p:nvSpPr>
          <p:cNvPr id="2" name="object 2"/>
          <p:cNvSpPr txBox="1"/>
          <p:nvPr/>
        </p:nvSpPr>
        <p:spPr>
          <a:xfrm>
            <a:off x="1208405" y="6487160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600"/>
            <a:ext cx="5293360" cy="321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시스템 구성도 </a:t>
            </a:r>
            <a:r>
              <a:rPr lang="en-US" altLang="ko-KR" i="1" dirty="0">
                <a:solidFill>
                  <a:srgbClr val="FF0000"/>
                </a:solidFill>
                <a:latin typeface="Times New Roman"/>
                <a:cs typeface="Times New Roman"/>
              </a:rPr>
              <a:t>(</a:t>
            </a:r>
            <a:r>
              <a:rPr lang="ko-KR" altLang="en-US" i="1" dirty="0">
                <a:solidFill>
                  <a:srgbClr val="FF0000"/>
                </a:solidFill>
                <a:latin typeface="Times New Roman"/>
                <a:cs typeface="Times New Roman"/>
              </a:rPr>
              <a:t>변경  된 사항 적용</a:t>
            </a:r>
            <a:r>
              <a:rPr lang="en-US" altLang="ko-KR" i="1" dirty="0">
                <a:solidFill>
                  <a:srgbClr val="FF0000"/>
                </a:solidFill>
                <a:latin typeface="Times New Roman"/>
                <a:cs typeface="Times New Roman"/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585"/>
            <a:ext cx="8874760" cy="321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시스템 구성도</a:t>
            </a:r>
            <a:endParaRPr sz="2000" dirty="0">
              <a:latin typeface="+mn-ea"/>
              <a:cs typeface="Malgun Gothic"/>
            </a:endParaRPr>
          </a:p>
        </p:txBody>
      </p:sp>
      <p:pic>
        <p:nvPicPr>
          <p:cNvPr id="22" name="Picture 12">
            <a:extLst>
              <a:ext uri="{FF2B5EF4-FFF2-40B4-BE49-F238E27FC236}">
                <a16:creationId xmlns:a16="http://schemas.microsoft.com/office/drawing/2014/main" id="{0F63D4D9-953B-2D1F-BFAF-1B1E31D2E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810" y="4720590"/>
            <a:ext cx="1280795" cy="624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DDEE88C-C676-BE47-3735-11C43C5A12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3230" y="4081780"/>
            <a:ext cx="871220" cy="87122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45C8DEC8-D18A-68DD-CD36-BF39CE9D8FC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3756660"/>
            <a:ext cx="858520" cy="586740"/>
          </a:xfrm>
          <a:prstGeom prst="rect">
            <a:avLst/>
          </a:prstGeom>
        </p:spPr>
      </p:pic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43E3AD6F-2BEC-050F-6ABD-67996DB94D9B}"/>
              </a:ext>
            </a:extLst>
          </p:cNvPr>
          <p:cNvSpPr/>
          <p:nvPr/>
        </p:nvSpPr>
        <p:spPr>
          <a:xfrm>
            <a:off x="2061210" y="3192145"/>
            <a:ext cx="1257935" cy="5295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/>
              <a:t>Change Detection</a:t>
            </a:r>
            <a:endParaRPr kumimoji="1" lang="ko-Kore-KR" altLang="en-US" sz="1100" dirty="0"/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60186F94-C34A-B6E9-3EE6-4D66A3B4FDC6}"/>
              </a:ext>
            </a:extLst>
          </p:cNvPr>
          <p:cNvSpPr/>
          <p:nvPr/>
        </p:nvSpPr>
        <p:spPr>
          <a:xfrm>
            <a:off x="4031615" y="3395345"/>
            <a:ext cx="1368425" cy="7854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/>
              <a:t>Intruder Detection</a:t>
            </a:r>
          </a:p>
          <a:p>
            <a:pPr algn="ctr"/>
            <a:r>
              <a:rPr kumimoji="1" lang="en-US" altLang="ko-Kore-KR" sz="1100" dirty="0"/>
              <a:t>(Django blog)</a:t>
            </a:r>
            <a:endParaRPr kumimoji="1" lang="ko-Kore-KR" altLang="en-US" sz="1100" dirty="0"/>
          </a:p>
        </p:txBody>
      </p:sp>
      <p:pic>
        <p:nvPicPr>
          <p:cNvPr id="26" name="Picture 13">
            <a:extLst>
              <a:ext uri="{FF2B5EF4-FFF2-40B4-BE49-F238E27FC236}">
                <a16:creationId xmlns:a16="http://schemas.microsoft.com/office/drawing/2014/main" id="{962EA651-522D-9C86-C725-0861A92F5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195" y="4180840"/>
            <a:ext cx="594360" cy="672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3D4EF574-AFE5-2436-6726-206CFC668E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7745" y="2671445"/>
            <a:ext cx="971550" cy="543560"/>
          </a:xfrm>
          <a:prstGeom prst="rect">
            <a:avLst/>
          </a:prstGeom>
        </p:spPr>
      </p:pic>
      <p:cxnSp>
        <p:nvCxnSpPr>
          <p:cNvPr id="29" name="직선 화살표 연결선 28"/>
          <p:cNvCxnSpPr>
            <a:cxnSpLocks/>
          </p:cNvCxnSpPr>
          <p:nvPr/>
        </p:nvCxnSpPr>
        <p:spPr>
          <a:xfrm>
            <a:off x="864235" y="5128895"/>
            <a:ext cx="871855" cy="635"/>
          </a:xfrm>
          <a:prstGeom prst="straightConnector1">
            <a:avLst/>
          </a:prstGeom>
          <a:ln w="9525" cap="flat" cmpd="sng">
            <a:prstDash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>
            <a:spLocks/>
          </p:cNvSpPr>
          <p:nvPr/>
        </p:nvSpPr>
        <p:spPr>
          <a:xfrm>
            <a:off x="895985" y="4859020"/>
            <a:ext cx="662305" cy="27686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>
              <a:buFontTx/>
              <a:buNone/>
            </a:pPr>
            <a:r>
              <a:rPr lang="en-US" altLang="ko-KR" sz="1200"/>
              <a:t>Camera</a:t>
            </a:r>
            <a:endParaRPr lang="ko-KR" altLang="en-US" sz="1200"/>
          </a:p>
        </p:txBody>
      </p:sp>
      <p:cxnSp>
        <p:nvCxnSpPr>
          <p:cNvPr id="34" name="꺾인 연결선[E] 33">
            <a:extLst>
              <a:ext uri="{FF2B5EF4-FFF2-40B4-BE49-F238E27FC236}">
                <a16:creationId xmlns:a16="http://schemas.microsoft.com/office/drawing/2014/main" id="{9D1B64E9-B351-4B43-551D-F8B8F5CB930C}"/>
              </a:ext>
            </a:extLst>
          </p:cNvPr>
          <p:cNvCxnSpPr>
            <a:cxnSpLocks/>
            <a:stCxn id="24" idx="0"/>
            <a:endCxn id="9" idx="1"/>
          </p:cNvCxnSpPr>
          <p:nvPr/>
        </p:nvCxnSpPr>
        <p:spPr>
          <a:xfrm rot="5400000" flipH="1" flipV="1">
            <a:off x="3357880" y="2327275"/>
            <a:ext cx="196850" cy="153225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[E] 41">
            <a:extLst>
              <a:ext uri="{FF2B5EF4-FFF2-40B4-BE49-F238E27FC236}">
                <a16:creationId xmlns:a16="http://schemas.microsoft.com/office/drawing/2014/main" id="{B9B71CDA-9F6E-482A-5587-BB85509175DE}"/>
              </a:ext>
            </a:extLst>
          </p:cNvPr>
          <p:cNvCxnSpPr>
            <a:cxnSpLocks/>
            <a:stCxn id="7" idx="3"/>
            <a:endCxn id="26" idx="1"/>
          </p:cNvCxnSpPr>
          <p:nvPr/>
        </p:nvCxnSpPr>
        <p:spPr>
          <a:xfrm flipV="1">
            <a:off x="5124450" y="4517390"/>
            <a:ext cx="372745" cy="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91AC4C0C-D37A-9B30-37F3-932EFFED37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70800" y="3680460"/>
            <a:ext cx="431165" cy="414655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DAB7DE51-8636-F122-B35E-DF97F1590E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09840" y="4119245"/>
            <a:ext cx="553085" cy="414655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D3796987-A85F-E381-8EB8-DE0569E371B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89215" y="3223260"/>
            <a:ext cx="395605" cy="414655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036151BF-7ED6-0715-36B9-4A83291C871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64450" y="2785745"/>
            <a:ext cx="421005" cy="414655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3008D9B9-9672-F9F7-B1C9-CE4987F78CE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06790" y="3223260"/>
            <a:ext cx="660400" cy="660400"/>
          </a:xfrm>
          <a:prstGeom prst="rect">
            <a:avLst/>
          </a:prstGeom>
        </p:spPr>
      </p:pic>
      <p:cxnSp>
        <p:nvCxnSpPr>
          <p:cNvPr id="52" name="꺾인 연결선[E] 51">
            <a:extLst>
              <a:ext uri="{FF2B5EF4-FFF2-40B4-BE49-F238E27FC236}">
                <a16:creationId xmlns:a16="http://schemas.microsoft.com/office/drawing/2014/main" id="{ABCD8ECB-282A-6335-0B2A-8E0A1E5F558C}"/>
              </a:ext>
            </a:extLst>
          </p:cNvPr>
          <p:cNvCxnSpPr>
            <a:cxnSpLocks/>
            <a:stCxn id="9" idx="3"/>
            <a:endCxn id="50" idx="1"/>
          </p:cNvCxnSpPr>
          <p:nvPr/>
        </p:nvCxnSpPr>
        <p:spPr>
          <a:xfrm flipV="1">
            <a:off x="5193665" y="2993390"/>
            <a:ext cx="2470785" cy="1905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FA01F47-3330-C635-0239-9C3660364D09}"/>
              </a:ext>
            </a:extLst>
          </p:cNvPr>
          <p:cNvSpPr txBox="1"/>
          <p:nvPr/>
        </p:nvSpPr>
        <p:spPr>
          <a:xfrm>
            <a:off x="2729865" y="2703195"/>
            <a:ext cx="1238885" cy="2768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HTTP/Restful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API</a:t>
            </a:r>
            <a:endParaRPr kumimoji="1" lang="ko-Kore-KR" altLang="en-US" sz="12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027E028-B68C-DDC5-6C75-D317B32B0A67}"/>
              </a:ext>
            </a:extLst>
          </p:cNvPr>
          <p:cNvSpPr txBox="1"/>
          <p:nvPr/>
        </p:nvSpPr>
        <p:spPr>
          <a:xfrm>
            <a:off x="5429885" y="2703195"/>
            <a:ext cx="513715" cy="2768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HTTP</a:t>
            </a:r>
            <a:endParaRPr kumimoji="1" lang="ko-Kore-KR" altLang="en-US" sz="1200" dirty="0"/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8EEF8602-A224-866A-BC31-E8089D5E3524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4716145" y="3086100"/>
            <a:ext cx="0" cy="3092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D51CDFA6-6AA4-2B01-173B-46645D590930}"/>
              </a:ext>
            </a:extLst>
          </p:cNvPr>
          <p:cNvSpPr txBox="1"/>
          <p:nvPr/>
        </p:nvSpPr>
        <p:spPr>
          <a:xfrm>
            <a:off x="4724400" y="3124200"/>
            <a:ext cx="513715" cy="2768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HTTP</a:t>
            </a:r>
            <a:endParaRPr kumimoji="1" lang="ko-Kore-KR" altLang="en-US" sz="1200" dirty="0"/>
          </a:p>
        </p:txBody>
      </p:sp>
      <p:sp>
        <p:nvSpPr>
          <p:cNvPr id="65" name="모서리가 둥근 직사각형 64">
            <a:extLst>
              <a:ext uri="{FF2B5EF4-FFF2-40B4-BE49-F238E27FC236}">
                <a16:creationId xmlns:a16="http://schemas.microsoft.com/office/drawing/2014/main" id="{F5EA3C39-7B5D-6748-BB13-44D60AC654A3}"/>
              </a:ext>
            </a:extLst>
          </p:cNvPr>
          <p:cNvSpPr/>
          <p:nvPr/>
        </p:nvSpPr>
        <p:spPr>
          <a:xfrm>
            <a:off x="4253865" y="4054475"/>
            <a:ext cx="940435" cy="2127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000" dirty="0"/>
              <a:t> Image blog</a:t>
            </a:r>
            <a:endParaRPr kumimoji="1" lang="ko-Kore-KR" altLang="en-US" sz="1000" dirty="0"/>
          </a:p>
        </p:txBody>
      </p:sp>
      <p:sp>
        <p:nvSpPr>
          <p:cNvPr id="66" name="모서리가 둥근 직사각형 65">
            <a:extLst>
              <a:ext uri="{FF2B5EF4-FFF2-40B4-BE49-F238E27FC236}">
                <a16:creationId xmlns:a16="http://schemas.microsoft.com/office/drawing/2014/main" id="{A2A46386-DA7C-81F2-1F2E-3C2FFD0D31EB}"/>
              </a:ext>
            </a:extLst>
          </p:cNvPr>
          <p:cNvSpPr/>
          <p:nvPr/>
        </p:nvSpPr>
        <p:spPr>
          <a:xfrm>
            <a:off x="4031615" y="3402965"/>
            <a:ext cx="692785" cy="2127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000" dirty="0"/>
              <a:t> REST API</a:t>
            </a:r>
            <a:endParaRPr kumimoji="1" lang="ko-Kore-KR" altLang="en-US" sz="1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F7F2CF-5152-F03B-CCDD-A01F95E9695B}"/>
              </a:ext>
            </a:extLst>
          </p:cNvPr>
          <p:cNvSpPr txBox="1"/>
          <p:nvPr/>
        </p:nvSpPr>
        <p:spPr>
          <a:xfrm>
            <a:off x="3856355" y="3152140"/>
            <a:ext cx="870585" cy="2768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PORT:8000</a:t>
            </a:r>
            <a:endParaRPr kumimoji="1" lang="ko-Kore-KR" altLang="en-US" sz="12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54C7AC-6818-E540-E402-89B1617ED852}"/>
              </a:ext>
            </a:extLst>
          </p:cNvPr>
          <p:cNvSpPr txBox="1"/>
          <p:nvPr/>
        </p:nvSpPr>
        <p:spPr>
          <a:xfrm>
            <a:off x="4572000" y="2694940"/>
            <a:ext cx="870585" cy="2768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PORT:8080</a:t>
            </a:r>
            <a:endParaRPr kumimoji="1" lang="ko-Kore-KR" altLang="en-US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2D9E07-B252-368F-6CC7-299C67EC932D}"/>
              </a:ext>
            </a:extLst>
          </p:cNvPr>
          <p:cNvSpPr txBox="1"/>
          <p:nvPr/>
        </p:nvSpPr>
        <p:spPr>
          <a:xfrm>
            <a:off x="1903095" y="5377180"/>
            <a:ext cx="1578610" cy="276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&lt;EDGE SYSTEM&gt;</a:t>
            </a:r>
            <a:endParaRPr kumimoji="1" lang="ko-Kore-KR" altLang="en-US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3C3EBE-3F71-2BF4-18BE-D4502915FCFA}"/>
              </a:ext>
            </a:extLst>
          </p:cNvPr>
          <p:cNvSpPr txBox="1"/>
          <p:nvPr/>
        </p:nvSpPr>
        <p:spPr>
          <a:xfrm>
            <a:off x="6800850" y="5334000"/>
            <a:ext cx="2148205" cy="276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&lt;CLIENT&gt;</a:t>
            </a:r>
            <a:endParaRPr kumimoji="1" lang="ko-Kore-KR" altLang="en-US" sz="12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1838BDA-9BCA-D027-CC4E-8EEB9220865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59370" y="4589145"/>
            <a:ext cx="431165" cy="44005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424E271-6665-5F41-7DAD-DE491889775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24050" y="4641215"/>
            <a:ext cx="797560" cy="23558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0307A8A-A117-F084-4D3B-B664B3E9CE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141220" y="4244975"/>
            <a:ext cx="1047750" cy="32702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C825158-FCC8-6ED3-0E4D-AA17A3C34D6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819400" y="4789805"/>
            <a:ext cx="609600" cy="16319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827456F-4861-74AE-96C0-B533B83ABB0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766695" y="4464050"/>
            <a:ext cx="715645" cy="35750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692E289-E0B5-EAE3-9D1B-CDBDB0A7DFDF}"/>
              </a:ext>
            </a:extLst>
          </p:cNvPr>
          <p:cNvSpPr txBox="1"/>
          <p:nvPr/>
        </p:nvSpPr>
        <p:spPr>
          <a:xfrm>
            <a:off x="3960495" y="5334000"/>
            <a:ext cx="2148205" cy="276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&lt;SERVICE SYSTEM&gt;</a:t>
            </a:r>
            <a:endParaRPr kumimoji="1" lang="ko-Kore-KR" altLang="en-US" sz="1200" dirty="0"/>
          </a:p>
        </p:txBody>
      </p:sp>
      <p:pic>
        <p:nvPicPr>
          <p:cNvPr id="67" name="그림 1" descr="/temp/fImage8986162783.png"/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377055" y="2892425"/>
            <a:ext cx="674370" cy="258445"/>
          </a:xfrm>
          <a:prstGeom prst="rect">
            <a:avLst/>
          </a:prstGeom>
          <a:noFill/>
        </p:spPr>
      </p:pic>
      <p:pic>
        <p:nvPicPr>
          <p:cNvPr id="68" name="그림 2" descr="/temp/fImage44991637439.png"/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170" y="4815205"/>
            <a:ext cx="457835" cy="442595"/>
          </a:xfrm>
          <a:prstGeom prst="rect">
            <a:avLst/>
          </a:prstGeom>
          <a:noFill/>
        </p:spPr>
      </p:pic>
      <p:pic>
        <p:nvPicPr>
          <p:cNvPr id="69" name="그림 3" descr="/temp/image20.png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4803775"/>
            <a:ext cx="972185" cy="673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50194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405" y="6487160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600"/>
            <a:ext cx="10909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목적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585"/>
            <a:ext cx="8081010" cy="1842770"/>
          </a:xfrm>
          <a:prstGeom prst="rect">
            <a:avLst/>
          </a:prstGeom>
        </p:spPr>
        <p:txBody>
          <a:bodyPr vert="horz" wrap="square" lIns="0" tIns="13335" rIns="0" bIns="0" numCol="1" anchor="t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v"/>
              <a:tabLst>
                <a:tab pos="299720" algn="l"/>
              </a:tabLst>
            </a:pPr>
            <a:r>
              <a:rPr lang="en-US" altLang="ko-KR" sz="2000">
                <a:solidFill>
                  <a:srgbClr val="558ED5"/>
                </a:solidFill>
                <a:latin typeface="HY신명조" charset="0"/>
                <a:ea typeface="HY신명조" charset="0"/>
                <a:cs typeface="Malgun Gothic" charset="0"/>
              </a:rPr>
              <a:t>애완동물 돌보미의 목적</a:t>
            </a:r>
            <a:endParaRPr lang="ko-KR" altLang="en-US" sz="1800">
              <a:solidFill>
                <a:srgbClr val="000000"/>
              </a:solidFill>
              <a:latin typeface="HY신명조" charset="0"/>
              <a:ea typeface="HY신명조" charset="0"/>
              <a:cs typeface="Gulim" charset="0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v"/>
              <a:tabLst>
                <a:tab pos="299720" algn="l"/>
              </a:tabLst>
            </a:pPr>
            <a:endParaRPr lang="ko-KR" altLang="en-US" sz="1800">
              <a:solidFill>
                <a:srgbClr val="000000"/>
              </a:solidFill>
              <a:latin typeface="HY신명조" charset="0"/>
              <a:ea typeface="HY신명조" charset="0"/>
              <a:cs typeface="Gulim" charset="0"/>
            </a:endParaRPr>
          </a:p>
          <a:p>
            <a:pPr marL="0" indent="0" algn="l"/>
            <a:r>
              <a:rPr sz="160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Helvetica" charset="0"/>
                <a:ea typeface="Helvetica" charset="0"/>
              </a:rPr>
              <a:t>- 애완동물의 활동 상태(놀이, 수면, 식사)를 실시간으로 모니터링하여 주인의 관심과 관리를 돕는다.</a:t>
            </a:r>
            <a:endParaRPr lang="ko-KR" altLang="en-US" sz="1600">
              <a:latin typeface="Helvetica" charset="0"/>
              <a:ea typeface="Helvetica" charset="0"/>
            </a:endParaRPr>
          </a:p>
          <a:p>
            <a:pPr marL="0" indent="0" algn="l"/>
            <a:endParaRPr lang="ko-KR" altLang="en-US" sz="1600">
              <a:latin typeface="Helvetica" charset="0"/>
              <a:ea typeface="Helvetica" charset="0"/>
            </a:endParaRPr>
          </a:p>
          <a:p>
            <a:pPr marL="0" indent="0" algn="l"/>
            <a:r>
              <a:rPr sz="160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Helvetica" charset="0"/>
                <a:ea typeface="Helvetica" charset="0"/>
              </a:rPr>
              <a:t>- 주인이 부재중일 때 애완동물의 상태를 확인할 수 있도록 지원.</a:t>
            </a:r>
            <a:endParaRPr lang="ko-KR" altLang="en-US" sz="1600">
              <a:latin typeface="Helvetica" charset="0"/>
              <a:ea typeface="Helvetica" charset="0"/>
            </a:endParaRPr>
          </a:p>
          <a:p>
            <a:pPr marL="0" indent="0" algn="l"/>
            <a:endParaRPr lang="ko-KR" altLang="en-US" sz="1600">
              <a:latin typeface="Helvetica" charset="0"/>
              <a:ea typeface="Helvetica" charset="0"/>
            </a:endParaRPr>
          </a:p>
          <a:p>
            <a:pPr marL="0" indent="0"/>
            <a:r>
              <a:rPr sz="160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Helvetica" charset="0"/>
                <a:ea typeface="Helvetica" charset="0"/>
              </a:rPr>
              <a:t>- 애완동물의 행동별 포스트를 제공함으로써 행동 패턴을 파악할 수 있다.</a:t>
            </a:r>
            <a:endParaRPr lang="ko-KR" altLang="en-US" sz="2000">
              <a:solidFill>
                <a:srgbClr val="558ED5"/>
              </a:solidFill>
              <a:latin typeface="HY신명조" charset="0"/>
              <a:ea typeface="HY신명조" charset="0"/>
              <a:cs typeface="Malgun Gothic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405" y="6487160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600"/>
            <a:ext cx="10909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sz="2000" dirty="0"/>
              <a:t>필요성</a:t>
            </a:r>
            <a:endParaRPr dirty="0"/>
          </a:p>
        </p:txBody>
      </p:sp>
      <p:sp>
        <p:nvSpPr>
          <p:cNvPr id="4" name="object 4"/>
          <p:cNvSpPr txBox="1">
            <a:spLocks/>
          </p:cNvSpPr>
          <p:nvPr/>
        </p:nvSpPr>
        <p:spPr>
          <a:xfrm>
            <a:off x="574040" y="1124585"/>
            <a:ext cx="8081010" cy="2012314"/>
          </a:xfrm>
          <a:prstGeom prst="rect">
            <a:avLst/>
          </a:prstGeom>
        </p:spPr>
        <p:txBody>
          <a:bodyPr vert="horz" wrap="square" lIns="0" tIns="13335" rIns="0" bIns="0" numCol="1" anchor="t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v"/>
              <a:tabLst>
                <a:tab pos="299720" algn="l"/>
              </a:tabLst>
            </a:pPr>
            <a:r>
              <a:rPr sz="2000">
                <a:solidFill>
                  <a:srgbClr val="558ED5"/>
                </a:solidFill>
                <a:latin typeface="Helvetica" charset="0"/>
                <a:ea typeface="Helvetica" charset="0"/>
              </a:rPr>
              <a:t>애완동물 돌보미 앱의 필요성</a:t>
            </a:r>
            <a:endParaRPr lang="ko-KR" altLang="en-US" sz="2000">
              <a:solidFill>
                <a:srgbClr val="558ED5"/>
              </a:solidFill>
              <a:latin typeface="맑은 고딕" charset="0"/>
              <a:cs typeface="Malgun Gothic" charset="0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Tx/>
              <a:buNone/>
              <a:tabLst>
                <a:tab pos="690880" algn="l"/>
                <a:tab pos="691515" algn="l"/>
              </a:tabLst>
            </a:pPr>
            <a:endParaRPr lang="ko-KR" altLang="en-US" sz="1800">
              <a:latin typeface="맑은 고딕" charset="0"/>
              <a:cs typeface="Gulim" charset="0"/>
            </a:endParaRPr>
          </a:p>
          <a:p>
            <a:pPr marL="267970" indent="-267970" algn="l"/>
            <a:r>
              <a:rPr sz="160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Helvetica" charset="0"/>
                <a:ea typeface="Helvetica" charset="0"/>
              </a:rPr>
              <a:t>1. 부재중 관리 : 외출 중 애완동물이 무엇을 하고 있는지 확인할 수 없어 걱정되는 경우.</a:t>
            </a:r>
            <a:endParaRPr lang="ko-KR" altLang="en-US" sz="1600">
              <a:latin typeface="Helvetica" charset="0"/>
              <a:ea typeface="Helvetica" charset="0"/>
            </a:endParaRPr>
          </a:p>
          <a:p>
            <a:pPr marL="0" indent="0" algn="l"/>
            <a:endParaRPr lang="ko-KR" altLang="en-US" sz="1600">
              <a:latin typeface="Helvetica" charset="0"/>
              <a:ea typeface="Helvetica" charset="0"/>
            </a:endParaRPr>
          </a:p>
          <a:p>
            <a:pPr marL="0" indent="0" algn="l"/>
            <a:r>
              <a:rPr sz="160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Helvetica" charset="0"/>
                <a:ea typeface="Helvetica" charset="0"/>
              </a:rPr>
              <a:t>2. 건강 관리: 수면 시간, 놀이 시간, 식사 패턴을 기록하여 건강 이상 징후 조기 발견.</a:t>
            </a:r>
            <a:endParaRPr lang="ko-KR" altLang="en-US" sz="1600">
              <a:latin typeface="Helvetica" charset="0"/>
              <a:ea typeface="Helvetica" charset="0"/>
            </a:endParaRPr>
          </a:p>
          <a:p>
            <a:pPr marL="0" indent="0" algn="l"/>
            <a:endParaRPr lang="ko-KR" altLang="en-US" sz="1600">
              <a:latin typeface="Helvetica" charset="0"/>
              <a:ea typeface="Helvetica" charset="0"/>
            </a:endParaRPr>
          </a:p>
          <a:p>
            <a:pPr marL="0" indent="0"/>
            <a:r>
              <a:rPr sz="160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Helvetica" charset="0"/>
                <a:ea typeface="Helvetica" charset="0"/>
              </a:rPr>
              <a:t>3. 효율적 돌봄: 애완동물이 너무 자주 놀거나 쉬지 않는다면 적절한 개입 가능.</a:t>
            </a:r>
            <a:endParaRPr lang="ko-KR" altLang="en-US" sz="1800">
              <a:latin typeface="맑은 고딕" charset="0"/>
              <a:cs typeface="Guli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516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405" y="6487160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600"/>
            <a:ext cx="6817360" cy="321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기능 </a:t>
            </a:r>
            <a:r>
              <a:rPr lang="en-US" altLang="ko-KR" sz="2000" dirty="0"/>
              <a:t>-</a:t>
            </a:r>
            <a:r>
              <a:rPr lang="ko-KR" altLang="en-US" sz="2000" dirty="0"/>
              <a:t> </a:t>
            </a:r>
            <a:r>
              <a:rPr lang="ko-KR" altLang="en-US" sz="2000" dirty="0">
                <a:solidFill>
                  <a:schemeClr val="accent1"/>
                </a:solidFill>
              </a:rPr>
              <a:t>조건대비표</a:t>
            </a:r>
            <a:endParaRPr dirty="0">
              <a:solidFill>
                <a:schemeClr val="accent1"/>
              </a:solidFill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457200" y="1219200"/>
          <a:ext cx="8991600" cy="4997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2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8780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000" b="1" kern="1200">
                          <a:solidFill>
                            <a:srgbClr val="FFFFFF"/>
                          </a:solidFill>
                        </a:rPr>
                        <a:t>시스템 구분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000" b="1" kern="1200">
                          <a:solidFill>
                            <a:srgbClr val="FFFFFF"/>
                          </a:solidFill>
                        </a:rPr>
                        <a:t>세부기능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000" b="1" kern="1200">
                          <a:solidFill>
                            <a:srgbClr val="FFFFFF"/>
                          </a:solidFill>
                        </a:rPr>
                        <a:t>구현 여부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000" b="1" kern="1200">
                          <a:solidFill>
                            <a:srgbClr val="FFFFFF"/>
                          </a:solidFill>
                        </a:rPr>
                        <a:t>대체 여부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000" b="1" kern="1200">
                          <a:solidFill>
                            <a:srgbClr val="FFFFFF"/>
                          </a:solidFill>
                        </a:rPr>
                        <a:t>소스 파일명 </a:t>
                      </a: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000" b="1" kern="1200">
                          <a:solidFill>
                            <a:srgbClr val="FFFFFF"/>
                          </a:solidFill>
                        </a:rPr>
                        <a:t>(</a:t>
                      </a:r>
                      <a:r>
                        <a:rPr lang="ko-KR" altLang="en-US" sz="1000" b="1" kern="1200">
                          <a:solidFill>
                            <a:srgbClr val="FFFFFF"/>
                          </a:solidFill>
                        </a:rPr>
                        <a:t>함수 또는 </a:t>
                      </a:r>
                      <a:r>
                        <a:rPr lang="en-US" altLang="ko-KR" sz="1000" b="1" kern="1200">
                          <a:solidFill>
                            <a:srgbClr val="FFFFFF"/>
                          </a:solidFill>
                        </a:rPr>
                        <a:t>class</a:t>
                      </a:r>
                      <a:r>
                        <a:rPr lang="ko-KR" altLang="en-US" sz="1000" b="1" kern="1200">
                          <a:solidFill>
                            <a:srgbClr val="FFFFFF"/>
                          </a:solidFill>
                        </a:rPr>
                        <a:t>명</a:t>
                      </a:r>
                      <a:r>
                        <a:rPr lang="en-US" altLang="ko-KR" sz="1000" b="1" kern="1200">
                          <a:solidFill>
                            <a:srgbClr val="FFFFFF"/>
                          </a:solidFill>
                        </a:rPr>
                        <a:t>)</a:t>
                      </a:r>
                      <a:endParaRPr lang="ko-KR" altLang="en-US" sz="1000" b="1" kern="1200">
                        <a:solidFill>
                          <a:srgbClr val="FFFFFF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5110">
                <a:tc rowSpan="5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1. Edge System(Python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기반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공통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1-1. YoloV5 pretrained model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사용</a:t>
                      </a:r>
                      <a:r>
                        <a:rPr lang="en-US" altLang="ko-KR" sz="1000" b="1" kern="120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ko-KR" altLang="en-US" sz="1000" b="1" kern="1200">
                          <a:solidFill>
                            <a:srgbClr val="000000"/>
                          </a:solidFill>
                        </a:rPr>
                        <a:t>대체 가능</a:t>
                      </a:r>
                      <a:r>
                        <a:rPr lang="en-US" altLang="ko-KR" sz="1000" b="1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b="1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sz="1000" i="1" kern="1200">
                          <a:solidFill>
                            <a:srgbClr val="000000"/>
                          </a:solidFill>
                        </a:rPr>
                        <a:t>o</a:t>
                      </a:r>
                      <a:endParaRPr lang="ko-KR" altLang="en-US" sz="1000" i="1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i="1" kern="120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detect.py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878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1-2. Ms coco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훈련데이터 기준 검출 객체 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Classes) : 80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가지 객체 검출 기능</a:t>
                      </a:r>
                      <a:r>
                        <a:rPr lang="en-US" altLang="ko-KR" sz="1000" b="1" kern="120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ko-KR" altLang="en-US" sz="1000" b="1" kern="1200">
                          <a:solidFill>
                            <a:srgbClr val="000000"/>
                          </a:solidFill>
                        </a:rPr>
                        <a:t>대체 가능 함</a:t>
                      </a:r>
                      <a:r>
                        <a:rPr lang="en-US" altLang="ko-KR" sz="1000" b="1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b="1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detect.py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878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1-3.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한 종류의 객체를 동일한 객체로 가능한 </a:t>
                      </a: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Change Detection</a:t>
                      </a:r>
                      <a:r>
                        <a:rPr lang="en-US" altLang="ko-KR" sz="1000" b="1" kern="120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ko-KR" altLang="en-US" sz="1000" b="1" kern="1200">
                          <a:solidFill>
                            <a:srgbClr val="000000"/>
                          </a:solidFill>
                        </a:rPr>
                        <a:t>대체 가능 함</a:t>
                      </a:r>
                      <a:r>
                        <a:rPr lang="en-US" altLang="ko-KR" sz="1000" b="1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b="1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detect.py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11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1-4.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게시를 위한 </a:t>
                      </a: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HTTP Restfull API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사용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공통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Changedetection.py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781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1-5.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애완동물의 현재 상태를 파악하기 위한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DecideDogAction.py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5110">
                <a:tc rowSpan="6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2. Service System(Python, Django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기반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Pythonanywhere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클라우드상 서비스 구동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일부 확장 기능 가능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2-1.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사용자 보안 기능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보안키를 이용한 로그인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공통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Mysite/urls.py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511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2-2. Image Blog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및 관리 기능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공통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일부 확장 기능 가능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Blog/urls.py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511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2-3.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게시를 위한 </a:t>
                      </a: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HTTP Restfull API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제공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공통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Blog/views.py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511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2-4. Image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목록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획득을 위한 </a:t>
                      </a: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HTTP Restfull API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제공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신규 추가 필요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Blog/views.py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3340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2-5.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상태별 포스트 목록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Blog/views.py  -&gt; FilteredPostView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3340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2.6 최근 포스트 반환</a:t>
                      </a: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Blog/views.py  -&gt; RecentPostView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5110">
                <a:tc rowSpan="4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3. Client System(Android, Native App,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개별 제안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3.1. Image list view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기능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공통 기능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개별 제안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MainActivity/onClickDownload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4511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3.2. Image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목록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획득을 위한 </a:t>
                      </a: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HTTP Restfull API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사용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신규 추가 필요</a:t>
                      </a: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MainActivity/onClickDownload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781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3.3.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공통기능 및 추가기능을 활용한 사용자 시나리오 및 </a:t>
                      </a:r>
                      <a:r>
                        <a:rPr altLang="ko-KR" sz="1000" kern="1200">
                          <a:solidFill>
                            <a:srgbClr val="000000"/>
                          </a:solidFill>
                        </a:rPr>
                        <a:t>UI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제공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MainActivity/onClickViewDog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781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sz="1000" kern="1200">
                          <a:solidFill>
                            <a:srgbClr val="000000"/>
                          </a:solidFill>
                        </a:rPr>
                        <a:t>3-4. </a:t>
                      </a: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현재 강아지의 상태 파악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sz="1000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000" kern="1200">
                          <a:solidFill>
                            <a:srgbClr val="000000"/>
                          </a:solidFill>
                        </a:rPr>
                        <a:t>MainActivity/onPostExecute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0985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C953FC-8DC7-DEB6-AC4F-171A8F72D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600"/>
            <a:ext cx="8757920" cy="307975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1. Edge System(Python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공통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C2D131-20C9-3743-0C3C-F48B12A4E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745" cy="1011555"/>
          </a:xfrm>
        </p:spPr>
        <p:txBody>
          <a:bodyPr vert="horz" wrap="square" lIns="0" tIns="0" rIns="0" bIns="0" numCol="1" anchor="t">
            <a:spAutoFit/>
          </a:bodyPr>
          <a:lstStyle/>
          <a:p>
            <a:pPr marL="12065" indent="0">
              <a:lnSpc>
                <a:spcPct val="100000"/>
              </a:lnSpc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1-1. YoloV5 pretrained model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사용</a:t>
            </a:r>
            <a:r>
              <a:rPr lang="en-US" altLang="ko-KR" sz="1400" b="1">
                <a:solidFill>
                  <a:srgbClr val="558ED5"/>
                </a:solidFill>
                <a:latin typeface="맑은 고딕" charset="0"/>
                <a:cs typeface="Malgun Gothic" charset="0"/>
              </a:rPr>
              <a:t> (</a:t>
            </a:r>
            <a:r>
              <a:rPr lang="ko-KR" altLang="en-US" sz="1400" b="1">
                <a:solidFill>
                  <a:srgbClr val="558ED5"/>
                </a:solidFill>
                <a:latin typeface="맑은 고딕" charset="0"/>
                <a:cs typeface="Malgun Gothic" charset="0"/>
              </a:rPr>
              <a:t>대체 가능 함</a:t>
            </a:r>
            <a:r>
              <a:rPr lang="en-US" altLang="ko-KR" sz="1400" b="1">
                <a:solidFill>
                  <a:srgbClr val="558ED5"/>
                </a:solidFill>
                <a:latin typeface="맑은 고딕" charset="0"/>
                <a:cs typeface="Malgun Gothic" charset="0"/>
              </a:rPr>
              <a:t>)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 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yolo를 사용한 Dog 식별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>
              <a:buFontTx/>
              <a:buNone/>
            </a:pPr>
            <a:endParaRPr lang="ko-KR" altLang="en-US" sz="80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AA10C6-B376-C92B-2E3F-39E2C58C9A97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10380" cy="1593850"/>
          </a:xfrm>
        </p:spPr>
        <p:txBody>
          <a:bodyPr wrap="square" lIns="0" tIns="0" rIns="0" bIns="0" numCol="1" vert="horz" anchor="t">
            <a:spAutoFit/>
          </a:bodyPr>
          <a:lstStyle/>
          <a:p>
            <a:pPr marL="12065" indent="0">
              <a:lnSpc>
                <a:spcPct val="100000"/>
              </a:lnSpc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1-2. Ms coco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훈련데이터 기준 검출 객체 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(</a:t>
            </a:r>
            <a:r>
              <a:rPr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Classes) : 80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가지 객체 검출 기능</a:t>
            </a:r>
            <a:r>
              <a:rPr lang="en-US" altLang="ko-KR" sz="1400" b="1">
                <a:solidFill>
                  <a:srgbClr val="558ED5"/>
                </a:solidFill>
                <a:latin typeface="맑은 고딕" charset="0"/>
                <a:cs typeface="Malgun Gothic" charset="0"/>
              </a:rPr>
              <a:t>(</a:t>
            </a:r>
            <a:r>
              <a:rPr lang="ko-KR" altLang="en-US" sz="1400" b="1">
                <a:solidFill>
                  <a:srgbClr val="558ED5"/>
                </a:solidFill>
                <a:latin typeface="맑은 고딕" charset="0"/>
                <a:cs typeface="Malgun Gothic" charset="0"/>
              </a:rPr>
              <a:t>대체 가능 함</a:t>
            </a:r>
            <a:r>
              <a:rPr lang="en-US" altLang="ko-KR" sz="1400" b="1">
                <a:solidFill>
                  <a:srgbClr val="558ED5"/>
                </a:solidFill>
                <a:latin typeface="맑은 고딕" charset="0"/>
                <a:cs typeface="Malgun Gothic" charset="0"/>
              </a:rPr>
              <a:t>)</a:t>
            </a:r>
            <a:endParaRPr lang="ko-KR" altLang="en-US" sz="1400" b="1">
              <a:solidFill>
                <a:srgbClr val="558ED5"/>
              </a:solidFill>
              <a:latin typeface="맑은 고딕" charset="0"/>
              <a:cs typeface="Malgun Gothic" charset="0"/>
            </a:endParaRPr>
          </a:p>
          <a:p>
            <a:pPr marL="690880" indent="-287655" lvl="1">
              <a:lnSpc>
                <a:spcPct val="100000"/>
              </a:lnSpc>
              <a:spcBef>
                <a:spcPts val="1440"/>
              </a:spcBef>
              <a:buFontTx/>
              <a:buNone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강아지와 사람 식별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403225" indent="0" lvl="1">
              <a:lnSpc>
                <a:spcPct val="100000"/>
              </a:lnSpc>
              <a:spcBef>
                <a:spcPts val="1440"/>
              </a:spcBef>
              <a:buFontTx/>
              <a:buNone/>
              <a:tabLst>
                <a:tab pos="690880" algn="l"/>
                <a:tab pos="691515" algn="l"/>
              </a:tabLst>
            </a:pP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>
              <a:buFontTx/>
              <a:buNone/>
            </a:pPr>
            <a:endParaRPr lang="ko-KR" altLang="en-US" sz="80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436FCE2-7D0B-C826-592C-819072951881}"/>
              </a:ext>
            </a:extLst>
          </p:cNvPr>
          <p:cNvSpPr txBox="1">
            <a:spLocks/>
          </p:cNvSpPr>
          <p:nvPr/>
        </p:nvSpPr>
        <p:spPr>
          <a:xfrm>
            <a:off x="457835" y="4038600"/>
            <a:ext cx="4309745" cy="1593850"/>
          </a:xfrm>
          <a:prstGeom prst="rect">
            <a:avLst/>
          </a:prstGeom>
        </p:spPr>
        <p:txBody>
          <a:bodyPr vert="horz" wrap="square" lIns="0" tIns="0" rIns="0" bIns="0" numCol="1" anchor="t">
            <a:spAutoFit/>
          </a:bodyPr>
          <a:lstStyle>
            <a:lvl1pPr marL="0" indent="0">
              <a:buFontTx/>
              <a:buNone/>
              <a:defRPr lang="en-GB" altLang="en-US" sz="1050" b="0" i="0">
                <a:solidFill>
                  <a:schemeClr val="bg1"/>
                </a:solidFill>
                <a:latin typeface="Consolas" charset="0"/>
                <a:ea typeface="+mn-ea"/>
                <a:cs typeface="Consolas" charset="0"/>
              </a:defRPr>
            </a:lvl1pPr>
            <a:lvl2pPr marL="457200" lvl="1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2pPr>
            <a:lvl3pPr marL="914400" lvl="2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3pPr>
            <a:lvl4pPr marL="1371600" lvl="3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4pPr>
            <a:lvl5pPr marL="1828800" lvl="4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5pPr>
            <a:lvl6pPr marL="2286000" lvl="5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6pPr>
            <a:lvl7pPr marL="2743200" lvl="6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7pPr>
            <a:lvl8pPr marL="3200400" lvl="7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8pPr>
            <a:lvl9pPr marL="3657600" lvl="8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9pPr>
          </a:lstStyle>
          <a:p>
            <a:pPr marL="12065" indent="0" latinLnBrk="0"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1-3.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한 종류의 객체를 동일한 객체로 가능한 </a:t>
            </a:r>
            <a:r>
              <a:rPr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Change Detection</a:t>
            </a:r>
            <a:r>
              <a:rPr lang="en-US" altLang="ko-KR" sz="1400" b="1">
                <a:solidFill>
                  <a:srgbClr val="558ED5"/>
                </a:solidFill>
                <a:latin typeface="맑은 고딕" charset="0"/>
                <a:cs typeface="Malgun Gothic" charset="0"/>
              </a:rPr>
              <a:t> (</a:t>
            </a:r>
            <a:r>
              <a:rPr lang="ko-KR" altLang="en-US" sz="1400" b="1">
                <a:solidFill>
                  <a:srgbClr val="558ED5"/>
                </a:solidFill>
                <a:latin typeface="맑은 고딕" charset="0"/>
                <a:cs typeface="Malgun Gothic" charset="0"/>
              </a:rPr>
              <a:t>대체 가능 함</a:t>
            </a:r>
            <a:r>
              <a:rPr lang="en-US" altLang="ko-KR" sz="1400" b="1">
                <a:solidFill>
                  <a:srgbClr val="558ED5"/>
                </a:solidFill>
                <a:latin typeface="맑은 고딕" charset="0"/>
                <a:cs typeface="Malgun Gothic" charset="0"/>
              </a:rPr>
              <a:t>)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 </a:t>
            </a:r>
          </a:p>
          <a:p>
            <a:pPr marL="690880" lvl="1" indent="-287655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 두 가지의 강아지 객체 식별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403225" lvl="1" indent="0" latinLnBrk="0">
              <a:spcBef>
                <a:spcPts val="1440"/>
              </a:spcBef>
              <a:buFontTx/>
              <a:buNone/>
              <a:tabLst>
                <a:tab pos="690880" algn="l"/>
                <a:tab pos="691515" algn="l"/>
              </a:tabLst>
            </a:pP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 latinLnBrk="0">
              <a:buFontTx/>
              <a:buNone/>
            </a:pPr>
            <a:endParaRPr lang="ko-KR" altLang="en-US" sz="80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ACCB36D9-586F-F52E-70DB-55ACD54B7FC6}"/>
              </a:ext>
            </a:extLst>
          </p:cNvPr>
          <p:cNvSpPr txBox="1">
            <a:spLocks/>
          </p:cNvSpPr>
          <p:nvPr/>
        </p:nvSpPr>
        <p:spPr>
          <a:xfrm>
            <a:off x="5064125" y="4038600"/>
            <a:ext cx="4309745" cy="1606550"/>
          </a:xfrm>
          <a:prstGeom prst="rect">
            <a:avLst/>
          </a:prstGeom>
        </p:spPr>
        <p:txBody>
          <a:bodyPr vert="horz" wrap="square" lIns="0" tIns="0" rIns="0" bIns="0" numCol="1" anchor="t">
            <a:spAutoFit/>
          </a:bodyPr>
          <a:lstStyle>
            <a:lvl1pPr marL="0" indent="0">
              <a:buFontTx/>
              <a:buNone/>
              <a:defRPr lang="en-GB" altLang="en-US" sz="1050" b="0" i="0">
                <a:solidFill>
                  <a:schemeClr val="bg1"/>
                </a:solidFill>
                <a:latin typeface="Consolas" charset="0"/>
                <a:ea typeface="+mn-ea"/>
                <a:cs typeface="Consolas" charset="0"/>
              </a:defRPr>
            </a:lvl1pPr>
            <a:lvl2pPr marL="457200" lvl="1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2pPr>
            <a:lvl3pPr marL="914400" lvl="2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3pPr>
            <a:lvl4pPr marL="1371600" lvl="3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4pPr>
            <a:lvl5pPr marL="1828800" lvl="4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5pPr>
            <a:lvl6pPr marL="2286000" lvl="5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6pPr>
            <a:lvl7pPr marL="2743200" lvl="6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7pPr>
            <a:lvl8pPr marL="3200400" lvl="7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8pPr>
            <a:lvl9pPr marL="3657600" lvl="8" indent="0">
              <a:buFontTx/>
              <a:buNone/>
              <a:defRPr lang="en-GB" altLang="en-US">
                <a:latin typeface="+mn-lt"/>
                <a:ea typeface="+mn-ea"/>
                <a:cs typeface="+mn-cs"/>
              </a:defRPr>
            </a:lvl9pPr>
          </a:lstStyle>
          <a:p>
            <a:pPr marL="12065" indent="0" latinLnBrk="0"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1-4.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게시를 위한 </a:t>
            </a:r>
            <a:r>
              <a:rPr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HTTP Restfull API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사용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(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공통</a:t>
            </a: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)</a:t>
            </a:r>
            <a:endParaRPr lang="ko-KR" altLang="en-US" sz="1400">
              <a:solidFill>
                <a:srgbClr val="558ED5"/>
              </a:solidFill>
              <a:latin typeface="맑은 고딕" charset="0"/>
              <a:cs typeface="Malgun Gothic" charset="0"/>
            </a:endParaRPr>
          </a:p>
          <a:p>
            <a:pPr marL="299085" indent="-287020" latinLnBrk="0">
              <a:spcBef>
                <a:spcPts val="105"/>
              </a:spcBef>
              <a:buFont typeface="Wingdings"/>
              <a:buChar char="v"/>
              <a:tabLst>
                <a:tab pos="299720" algn="l"/>
              </a:tabLst>
            </a:pPr>
            <a:endParaRPr lang="ko-KR" altLang="en-US" sz="14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690880" lvl="1" indent="-287655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상태가 변경될 시 Restful API을 통해 데이터 전송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403225" lvl="1" indent="0" latinLnBrk="0">
              <a:spcBef>
                <a:spcPts val="1440"/>
              </a:spcBef>
              <a:buFontTx/>
              <a:buNone/>
              <a:tabLst>
                <a:tab pos="690880" algn="l"/>
                <a:tab pos="691515" algn="l"/>
              </a:tabLst>
            </a:pP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 latinLnBrk="0">
              <a:spcBef>
                <a:spcPts val="1440"/>
              </a:spcBef>
              <a:buFont typeface="나눔바른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 latinLnBrk="0">
              <a:buFontTx/>
              <a:buNone/>
            </a:pPr>
            <a:endParaRPr lang="ko-KR" altLang="en-US" sz="800"/>
          </a:p>
        </p:txBody>
      </p:sp>
      <p:pic>
        <p:nvPicPr>
          <p:cNvPr id="7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45" y="1817370"/>
            <a:ext cx="2792730" cy="2087245"/>
          </a:xfrm>
          <a:prstGeom prst="rect">
            <a:avLst/>
          </a:prstGeom>
          <a:noFill/>
        </p:spPr>
      </p:pic>
      <p:pic>
        <p:nvPicPr>
          <p:cNvPr id="8" name="그림 3" descr="/temp/image26.pn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5184140" y="2096135"/>
            <a:ext cx="2708275" cy="1695450"/>
          </a:xfrm>
          <a:prstGeom prst="rect"/>
          <a:noFill/>
        </p:spPr>
      </p:pic>
      <p:pic>
        <p:nvPicPr>
          <p:cNvPr id="9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4833620"/>
            <a:ext cx="2666365" cy="1673860"/>
          </a:xfrm>
          <a:prstGeom prst="rect">
            <a:avLst/>
          </a:prstGeom>
          <a:noFill/>
        </p:spPr>
      </p:pic>
      <p:pic>
        <p:nvPicPr>
          <p:cNvPr id="10" name="그림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165" y="5046980"/>
            <a:ext cx="4158615" cy="15328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09253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CC10C-D7E8-0941-032A-F97ED994A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4DC8FF-D86E-578B-462B-9B4B30D60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600"/>
            <a:ext cx="8757920" cy="307975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1. Edge System(Python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공통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/>
          <p:cNvSpPr txBox="1">
            <a:spLocks noGrp="1"/>
          </p:cNvSpPr>
          <p:nvPr>
            <p:ph sz="half" idx="2"/>
          </p:nvPr>
        </p:nvSpPr>
        <p:spPr>
          <a:xfrm>
            <a:off x="350520" y="1205230"/>
            <a:ext cx="8677275" cy="1011555"/>
          </a:xfrm>
          <a:prstGeom prst="rect">
            <a:avLst/>
          </a:prstGeom>
        </p:spPr>
        <p:txBody>
          <a:bodyPr vert="horz" wrap="square" lIns="0" tIns="0" rIns="0" bIns="0" numCol="1" anchor="t">
            <a:spAutoFit/>
          </a:bodyPr>
          <a:lstStyle/>
          <a:p>
            <a:pPr marL="12065" indent="0">
              <a:lnSpc>
                <a:spcPct val="100000"/>
              </a:lnSpc>
              <a:spcBef>
                <a:spcPts val="105"/>
              </a:spcBef>
              <a:buFontTx/>
              <a:buNone/>
              <a:tabLst>
                <a:tab pos="299720" algn="l"/>
              </a:tabLst>
            </a:pPr>
            <a:r>
              <a:rPr lang="en-US" altLang="ko-KR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1-5. </a:t>
            </a:r>
            <a:r>
              <a:rPr lang="ko-KR" altLang="en-US" sz="1400">
                <a:solidFill>
                  <a:srgbClr val="558ED5"/>
                </a:solidFill>
                <a:latin typeface="맑은 고딕" charset="0"/>
                <a:cs typeface="Malgun Gothic" charset="0"/>
              </a:rPr>
              <a:t>기타 추가기능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FontTx/>
              <a:buNone/>
              <a:tabLst>
                <a:tab pos="690880" algn="l"/>
                <a:tab pos="691515" algn="l"/>
              </a:tabLst>
            </a:pPr>
            <a:r>
              <a:rPr lang="en-US" altLang="ko-KR" sz="1200" i="1">
                <a:solidFill>
                  <a:srgbClr val="FF0000"/>
                </a:solidFill>
                <a:latin typeface="맑은 고딕" charset="0"/>
                <a:cs typeface="Malgun Gothic" charset="0"/>
              </a:rPr>
              <a:t>프레임 단위로 상태를 저장하였다 후에 식별된 강아지 위치를 통해 현재 상태를 파악</a:t>
            </a:r>
            <a:endParaRPr lang="ko-KR" altLang="en-US" sz="1200" i="1">
              <a:solidFill>
                <a:srgbClr val="FF0000"/>
              </a:solidFill>
              <a:latin typeface="맑은 고딕" charset="0"/>
              <a:cs typeface="Malgun Gothic" charset="0"/>
            </a:endParaRPr>
          </a:p>
          <a:p>
            <a:pPr marL="233680" indent="-233680">
              <a:spcBef>
                <a:spcPts val="1440"/>
              </a:spcBef>
              <a:buFont typeface="맑은 고딕"/>
              <a:buChar char="-"/>
              <a:tabLst>
                <a:tab pos="690880" algn="l"/>
                <a:tab pos="691515" algn="l"/>
              </a:tabLst>
            </a:pPr>
            <a:endParaRPr lang="ko-KR" altLang="en-US" sz="800">
              <a:latin typeface="맑은 고딕" charset="0"/>
              <a:cs typeface="Gulim" charset="0"/>
            </a:endParaRPr>
          </a:p>
          <a:p>
            <a:pPr marL="0" indent="0">
              <a:buFontTx/>
              <a:buNone/>
            </a:pPr>
            <a:endParaRPr lang="ko-KR" altLang="en-US" sz="800"/>
          </a:p>
        </p:txBody>
      </p:sp>
      <p:pic>
        <p:nvPicPr>
          <p:cNvPr id="5" name="그림 6" descr="/temp/fImage42688165758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40" y="1927860"/>
            <a:ext cx="3342640" cy="12338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33261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WebOffice</Application>
  <AppVersion>12.000</AppVersion>
  <Characters>0</Characters>
  <CharactersWithSpaces>0</CharactersWithSpaces>
  <DocSecurity>0</DocSecurity>
  <HyperlinksChanged>false</HyperlinksChanged>
  <Lines>0</Lines>
  <LinksUpToDate>false</LinksUpToDate>
  <Pages>18</Pages>
  <Paragraphs>211</Paragraphs>
  <Words>1389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안기옥</dc:creator>
  <cp:lastModifiedBy>중혁 박</cp:lastModifiedBy>
  <dc:title>PowerPoint 프레젠테이션</dc:title>
  <dcterms:modified xsi:type="dcterms:W3CDTF">2024-12-14T14:39:41Z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2018-05-10T00:00:00Z</vt:filetime>
  </property>
  <property fmtid="{D5CDD505-2E9C-101B-9397-08002B2CF9AE}" pid="3" name="Creator">
    <vt:lpwstr>PowerPoint용 Acrobat PDFMaker 15</vt:lpwstr>
  </property>
  <property fmtid="{D5CDD505-2E9C-101B-9397-08002B2CF9AE}" pid="4" name="LastSaved">
    <vt:filetime>2020-06-08T00:00:00Z</vt:filetime>
  </property>
</Properties>
</file>